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7" r:id="rId3"/>
  </p:sldIdLst>
  <p:sldSz cx="32759650" cy="43559413"/>
  <p:notesSz cx="6858000" cy="9144000"/>
  <p:defaultTextStyle>
    <a:defPPr>
      <a:defRPr lang="en-US"/>
    </a:defPPr>
    <a:lvl1pPr marL="0" algn="l" defTabSz="457200" rtl="0" eaLnBrk="1" latinLnBrk="0" hangingPunct="1">
      <a:defRPr sz="1440" kern="1200">
        <a:solidFill>
          <a:schemeClr val="tx1"/>
        </a:solidFill>
        <a:latin typeface="+mn-lt"/>
        <a:ea typeface="+mn-ea"/>
        <a:cs typeface="+mn-cs"/>
      </a:defRPr>
    </a:lvl1pPr>
    <a:lvl2pPr marL="457200" algn="l" defTabSz="457200" rtl="0" eaLnBrk="1" latinLnBrk="0" hangingPunct="1">
      <a:defRPr sz="1440" kern="1200">
        <a:solidFill>
          <a:schemeClr val="tx1"/>
        </a:solidFill>
        <a:latin typeface="+mn-lt"/>
        <a:ea typeface="+mn-ea"/>
        <a:cs typeface="+mn-cs"/>
      </a:defRPr>
    </a:lvl2pPr>
    <a:lvl3pPr marL="914400" algn="l" defTabSz="457200" rtl="0" eaLnBrk="1" latinLnBrk="0" hangingPunct="1">
      <a:defRPr sz="1440" kern="1200">
        <a:solidFill>
          <a:schemeClr val="tx1"/>
        </a:solidFill>
        <a:latin typeface="+mn-lt"/>
        <a:ea typeface="+mn-ea"/>
        <a:cs typeface="+mn-cs"/>
      </a:defRPr>
    </a:lvl3pPr>
    <a:lvl4pPr marL="1371600" algn="l" defTabSz="457200" rtl="0" eaLnBrk="1" latinLnBrk="0" hangingPunct="1">
      <a:defRPr sz="1440" kern="1200">
        <a:solidFill>
          <a:schemeClr val="tx1"/>
        </a:solidFill>
        <a:latin typeface="+mn-lt"/>
        <a:ea typeface="+mn-ea"/>
        <a:cs typeface="+mn-cs"/>
      </a:defRPr>
    </a:lvl4pPr>
    <a:lvl5pPr marL="1828800" algn="l" defTabSz="457200" rtl="0" eaLnBrk="1" latinLnBrk="0" hangingPunct="1">
      <a:defRPr sz="1440" kern="1200">
        <a:solidFill>
          <a:schemeClr val="tx1"/>
        </a:solidFill>
        <a:latin typeface="+mn-lt"/>
        <a:ea typeface="+mn-ea"/>
        <a:cs typeface="+mn-cs"/>
      </a:defRPr>
    </a:lvl5pPr>
    <a:lvl6pPr marL="2286000" algn="l" defTabSz="457200" rtl="0" eaLnBrk="1" latinLnBrk="0" hangingPunct="1">
      <a:defRPr sz="1440" kern="1200">
        <a:solidFill>
          <a:schemeClr val="tx1"/>
        </a:solidFill>
        <a:latin typeface="+mn-lt"/>
        <a:ea typeface="+mn-ea"/>
        <a:cs typeface="+mn-cs"/>
      </a:defRPr>
    </a:lvl6pPr>
    <a:lvl7pPr marL="2743200" algn="l" defTabSz="457200" rtl="0" eaLnBrk="1" latinLnBrk="0" hangingPunct="1">
      <a:defRPr sz="1440" kern="1200">
        <a:solidFill>
          <a:schemeClr val="tx1"/>
        </a:solidFill>
        <a:latin typeface="+mn-lt"/>
        <a:ea typeface="+mn-ea"/>
        <a:cs typeface="+mn-cs"/>
      </a:defRPr>
    </a:lvl7pPr>
    <a:lvl8pPr marL="3200400" algn="l" defTabSz="457200" rtl="0" eaLnBrk="1" latinLnBrk="0" hangingPunct="1">
      <a:defRPr sz="1440" kern="1200">
        <a:solidFill>
          <a:schemeClr val="tx1"/>
        </a:solidFill>
        <a:latin typeface="+mn-lt"/>
        <a:ea typeface="+mn-ea"/>
        <a:cs typeface="+mn-cs"/>
      </a:defRPr>
    </a:lvl8pPr>
    <a:lvl9pPr marL="3657600" algn="l" defTabSz="457200"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A8EA4D-290F-7730-C588-96600C932698}" name="IIJIMA, Yasutaka" initials="耕飯" userId="S::yasutaka.iijima@inpex.co.jp::80b81176-6bd7-4729-92fe-93c2c623d7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718" autoAdjust="0"/>
  </p:normalViewPr>
  <p:slideViewPr>
    <p:cSldViewPr snapToGrid="0">
      <p:cViewPr>
        <p:scale>
          <a:sx n="75" d="100"/>
          <a:sy n="75" d="100"/>
        </p:scale>
        <p:origin x="-1354" y="-4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7BFEDA-EDE8-E011-1107-A04470BF0CED}"/>
              </a:ext>
            </a:extLst>
          </p:cNvPr>
          <p:cNvSpPr>
            <a:spLocks noGrp="1"/>
          </p:cNvSpPr>
          <p:nvPr>
            <p:ph type="ctrTitle"/>
          </p:nvPr>
        </p:nvSpPr>
        <p:spPr>
          <a:xfrm>
            <a:off x="4095153" y="7128557"/>
            <a:ext cx="24569345" cy="15165461"/>
          </a:xfrm>
        </p:spPr>
        <p:txBody>
          <a:bodyPr anchor="b"/>
          <a:lstStyle>
            <a:lvl1pPr algn="ctr">
              <a:defRPr sz="593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FE5E199-9151-7580-DDE8-05AAE3CAC1AD}"/>
              </a:ext>
            </a:extLst>
          </p:cNvPr>
          <p:cNvSpPr>
            <a:spLocks noGrp="1"/>
          </p:cNvSpPr>
          <p:nvPr>
            <p:ph type="subTitle" idx="1"/>
          </p:nvPr>
        </p:nvSpPr>
        <p:spPr>
          <a:xfrm>
            <a:off x="4095153" y="22879239"/>
            <a:ext cx="24569345" cy="10516012"/>
          </a:xfrm>
        </p:spPr>
        <p:txBody>
          <a:bodyPr/>
          <a:lstStyle>
            <a:lvl1pPr marL="0" indent="0" algn="ctr">
              <a:buNone/>
              <a:defRPr sz="2374"/>
            </a:lvl1pPr>
            <a:lvl2pPr marL="452217" indent="0" algn="ctr">
              <a:buNone/>
              <a:defRPr sz="1978"/>
            </a:lvl2pPr>
            <a:lvl3pPr marL="904433" indent="0" algn="ctr">
              <a:buNone/>
              <a:defRPr sz="1780"/>
            </a:lvl3pPr>
            <a:lvl4pPr marL="1356650" indent="0" algn="ctr">
              <a:buNone/>
              <a:defRPr sz="1583"/>
            </a:lvl4pPr>
            <a:lvl5pPr marL="1808866" indent="0" algn="ctr">
              <a:buNone/>
              <a:defRPr sz="1583"/>
            </a:lvl5pPr>
            <a:lvl6pPr marL="2261083" indent="0" algn="ctr">
              <a:buNone/>
              <a:defRPr sz="1583"/>
            </a:lvl6pPr>
            <a:lvl7pPr marL="2713299" indent="0" algn="ctr">
              <a:buNone/>
              <a:defRPr sz="1583"/>
            </a:lvl7pPr>
            <a:lvl8pPr marL="3165516" indent="0" algn="ctr">
              <a:buNone/>
              <a:defRPr sz="1583"/>
            </a:lvl8pPr>
            <a:lvl9pPr marL="3617732" indent="0" algn="ctr">
              <a:buNone/>
              <a:defRPr sz="1583"/>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9F8BADD-80EA-5E34-1C4E-11882DC22822}"/>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F85AAFC5-4158-5525-EE7D-43F2F4082B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553A58-CA6D-1858-06F7-8075A7EE8C78}"/>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172528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F907AF-0CA3-BD90-1B06-0FBE4744A9A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85E3A0-870F-E16C-9389-EE1AF899C8A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79906E-D1FA-3234-D799-DA7ACC2B1C18}"/>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CA5E2E9D-50F1-F514-6BC3-71748092E2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C9487A-5515-6530-930D-DD4D3FB421F0}"/>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417109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E2921FC-B3E5-42B1-672E-34D7B12FF5F9}"/>
              </a:ext>
            </a:extLst>
          </p:cNvPr>
          <p:cNvSpPr>
            <a:spLocks noGrp="1"/>
          </p:cNvSpPr>
          <p:nvPr>
            <p:ph type="title" orient="vert"/>
          </p:nvPr>
        </p:nvSpPr>
        <p:spPr>
          <a:xfrm>
            <a:off x="23445063" y="2319339"/>
            <a:ext cx="7062882" cy="3691375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318B9D-518D-2F99-400B-43C03517448C}"/>
              </a:ext>
            </a:extLst>
          </p:cNvPr>
          <p:cNvSpPr>
            <a:spLocks noGrp="1"/>
          </p:cNvSpPr>
          <p:nvPr>
            <p:ph type="body" orient="vert" idx="1"/>
          </p:nvPr>
        </p:nvSpPr>
        <p:spPr>
          <a:xfrm>
            <a:off x="2251706" y="2319339"/>
            <a:ext cx="21042615" cy="3691375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861813-ED4D-88AB-D66D-869713709C63}"/>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C6D8225D-CC6F-3A7D-8CC8-5469D8DC2C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63497-5BAD-0622-3612-CEE9882D9893}"/>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366881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56974" y="7128824"/>
            <a:ext cx="27845703" cy="15165129"/>
          </a:xfrm>
        </p:spPr>
        <p:txBody>
          <a:bodyPr anchor="b"/>
          <a:lstStyle>
            <a:lvl1pPr algn="ctr">
              <a:defRPr sz="21496"/>
            </a:lvl1pPr>
          </a:lstStyle>
          <a:p>
            <a:r>
              <a:rPr lang="ja-JP" altLang="en-US"/>
              <a:t>マスター タイトルの書式設定</a:t>
            </a:r>
            <a:endParaRPr lang="en-US" dirty="0"/>
          </a:p>
        </p:txBody>
      </p:sp>
      <p:sp>
        <p:nvSpPr>
          <p:cNvPr id="3" name="Subtitle 2"/>
          <p:cNvSpPr>
            <a:spLocks noGrp="1"/>
          </p:cNvSpPr>
          <p:nvPr>
            <p:ph type="subTitle" idx="1"/>
          </p:nvPr>
        </p:nvSpPr>
        <p:spPr>
          <a:xfrm>
            <a:off x="4094956" y="22878778"/>
            <a:ext cx="24569738" cy="10516772"/>
          </a:xfrm>
        </p:spPr>
        <p:txBody>
          <a:bodyPr/>
          <a:lstStyle>
            <a:lvl1pPr marL="0" indent="0" algn="ctr">
              <a:buNone/>
              <a:defRPr sz="8598"/>
            </a:lvl1pPr>
            <a:lvl2pPr marL="1637965" indent="0" algn="ctr">
              <a:buNone/>
              <a:defRPr sz="7165"/>
            </a:lvl2pPr>
            <a:lvl3pPr marL="3275929" indent="0" algn="ctr">
              <a:buNone/>
              <a:defRPr sz="6449"/>
            </a:lvl3pPr>
            <a:lvl4pPr marL="4913894" indent="0" algn="ctr">
              <a:buNone/>
              <a:defRPr sz="5732"/>
            </a:lvl4pPr>
            <a:lvl5pPr marL="6551859" indent="0" algn="ctr">
              <a:buNone/>
              <a:defRPr sz="5732"/>
            </a:lvl5pPr>
            <a:lvl6pPr marL="8189824" indent="0" algn="ctr">
              <a:buNone/>
              <a:defRPr sz="5732"/>
            </a:lvl6pPr>
            <a:lvl7pPr marL="9827788" indent="0" algn="ctr">
              <a:buNone/>
              <a:defRPr sz="5732"/>
            </a:lvl7pPr>
            <a:lvl8pPr marL="11465753" indent="0" algn="ctr">
              <a:buNone/>
              <a:defRPr sz="5732"/>
            </a:lvl8pPr>
            <a:lvl9pPr marL="13103718" indent="0" algn="ctr">
              <a:buNone/>
              <a:defRPr sz="573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1661848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423870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235165" y="10859616"/>
            <a:ext cx="28255198" cy="18119503"/>
          </a:xfrm>
        </p:spPr>
        <p:txBody>
          <a:bodyPr anchor="b"/>
          <a:lstStyle>
            <a:lvl1pPr>
              <a:defRPr sz="2149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235165" y="29150537"/>
            <a:ext cx="28255198" cy="9528618"/>
          </a:xfrm>
        </p:spPr>
        <p:txBody>
          <a:bodyPr/>
          <a:lstStyle>
            <a:lvl1pPr marL="0" indent="0">
              <a:buNone/>
              <a:defRPr sz="8598">
                <a:solidFill>
                  <a:schemeClr val="tx1">
                    <a:tint val="82000"/>
                  </a:schemeClr>
                </a:solidFill>
              </a:defRPr>
            </a:lvl1pPr>
            <a:lvl2pPr marL="1637965" indent="0">
              <a:buNone/>
              <a:defRPr sz="7165">
                <a:solidFill>
                  <a:schemeClr val="tx1">
                    <a:tint val="82000"/>
                  </a:schemeClr>
                </a:solidFill>
              </a:defRPr>
            </a:lvl2pPr>
            <a:lvl3pPr marL="3275929" indent="0">
              <a:buNone/>
              <a:defRPr sz="6449">
                <a:solidFill>
                  <a:schemeClr val="tx1">
                    <a:tint val="82000"/>
                  </a:schemeClr>
                </a:solidFill>
              </a:defRPr>
            </a:lvl3pPr>
            <a:lvl4pPr marL="4913894" indent="0">
              <a:buNone/>
              <a:defRPr sz="5732">
                <a:solidFill>
                  <a:schemeClr val="tx1">
                    <a:tint val="82000"/>
                  </a:schemeClr>
                </a:solidFill>
              </a:defRPr>
            </a:lvl4pPr>
            <a:lvl5pPr marL="6551859" indent="0">
              <a:buNone/>
              <a:defRPr sz="5732">
                <a:solidFill>
                  <a:schemeClr val="tx1">
                    <a:tint val="82000"/>
                  </a:schemeClr>
                </a:solidFill>
              </a:defRPr>
            </a:lvl5pPr>
            <a:lvl6pPr marL="8189824" indent="0">
              <a:buNone/>
              <a:defRPr sz="5732">
                <a:solidFill>
                  <a:schemeClr val="tx1">
                    <a:tint val="82000"/>
                  </a:schemeClr>
                </a:solidFill>
              </a:defRPr>
            </a:lvl6pPr>
            <a:lvl7pPr marL="9827788" indent="0">
              <a:buNone/>
              <a:defRPr sz="5732">
                <a:solidFill>
                  <a:schemeClr val="tx1">
                    <a:tint val="82000"/>
                  </a:schemeClr>
                </a:solidFill>
              </a:defRPr>
            </a:lvl7pPr>
            <a:lvl8pPr marL="11465753" indent="0">
              <a:buNone/>
              <a:defRPr sz="5732">
                <a:solidFill>
                  <a:schemeClr val="tx1">
                    <a:tint val="82000"/>
                  </a:schemeClr>
                </a:solidFill>
              </a:defRPr>
            </a:lvl8pPr>
            <a:lvl9pPr marL="13103718" indent="0">
              <a:buNone/>
              <a:defRPr sz="5732">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139186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252226" y="11595677"/>
            <a:ext cx="13922851" cy="2763804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6584573" y="11595677"/>
            <a:ext cx="13922851" cy="2763804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40241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256493" y="2319145"/>
            <a:ext cx="28255198" cy="841947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56497" y="10678109"/>
            <a:ext cx="13858865" cy="5233176"/>
          </a:xfrm>
        </p:spPr>
        <p:txBody>
          <a:bodyPr anchor="b"/>
          <a:lstStyle>
            <a:lvl1pPr marL="0" indent="0">
              <a:buNone/>
              <a:defRPr sz="8598" b="1"/>
            </a:lvl1pPr>
            <a:lvl2pPr marL="1637965" indent="0">
              <a:buNone/>
              <a:defRPr sz="7165" b="1"/>
            </a:lvl2pPr>
            <a:lvl3pPr marL="3275929" indent="0">
              <a:buNone/>
              <a:defRPr sz="6449" b="1"/>
            </a:lvl3pPr>
            <a:lvl4pPr marL="4913894" indent="0">
              <a:buNone/>
              <a:defRPr sz="5732" b="1"/>
            </a:lvl4pPr>
            <a:lvl5pPr marL="6551859" indent="0">
              <a:buNone/>
              <a:defRPr sz="5732" b="1"/>
            </a:lvl5pPr>
            <a:lvl6pPr marL="8189824" indent="0">
              <a:buNone/>
              <a:defRPr sz="5732" b="1"/>
            </a:lvl6pPr>
            <a:lvl7pPr marL="9827788" indent="0">
              <a:buNone/>
              <a:defRPr sz="5732" b="1"/>
            </a:lvl7pPr>
            <a:lvl8pPr marL="11465753" indent="0">
              <a:buNone/>
              <a:defRPr sz="5732" b="1"/>
            </a:lvl8pPr>
            <a:lvl9pPr marL="13103718" indent="0">
              <a:buNone/>
              <a:defRPr sz="5732" b="1"/>
            </a:lvl9pPr>
          </a:lstStyle>
          <a:p>
            <a:pPr lvl="0"/>
            <a:r>
              <a:rPr lang="ja-JP" altLang="en-US"/>
              <a:t>マスター テキストの書式設定</a:t>
            </a:r>
          </a:p>
        </p:txBody>
      </p:sp>
      <p:sp>
        <p:nvSpPr>
          <p:cNvPr id="4" name="Content Placeholder 3"/>
          <p:cNvSpPr>
            <a:spLocks noGrp="1"/>
          </p:cNvSpPr>
          <p:nvPr>
            <p:ph sz="half" idx="2"/>
          </p:nvPr>
        </p:nvSpPr>
        <p:spPr>
          <a:xfrm>
            <a:off x="2256497" y="15911286"/>
            <a:ext cx="13858865" cy="234031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6584575" y="10678109"/>
            <a:ext cx="13927118" cy="5233176"/>
          </a:xfrm>
        </p:spPr>
        <p:txBody>
          <a:bodyPr anchor="b"/>
          <a:lstStyle>
            <a:lvl1pPr marL="0" indent="0">
              <a:buNone/>
              <a:defRPr sz="8598" b="1"/>
            </a:lvl1pPr>
            <a:lvl2pPr marL="1637965" indent="0">
              <a:buNone/>
              <a:defRPr sz="7165" b="1"/>
            </a:lvl2pPr>
            <a:lvl3pPr marL="3275929" indent="0">
              <a:buNone/>
              <a:defRPr sz="6449" b="1"/>
            </a:lvl3pPr>
            <a:lvl4pPr marL="4913894" indent="0">
              <a:buNone/>
              <a:defRPr sz="5732" b="1"/>
            </a:lvl4pPr>
            <a:lvl5pPr marL="6551859" indent="0">
              <a:buNone/>
              <a:defRPr sz="5732" b="1"/>
            </a:lvl5pPr>
            <a:lvl6pPr marL="8189824" indent="0">
              <a:buNone/>
              <a:defRPr sz="5732" b="1"/>
            </a:lvl6pPr>
            <a:lvl7pPr marL="9827788" indent="0">
              <a:buNone/>
              <a:defRPr sz="5732" b="1"/>
            </a:lvl7pPr>
            <a:lvl8pPr marL="11465753" indent="0">
              <a:buNone/>
              <a:defRPr sz="5732" b="1"/>
            </a:lvl8pPr>
            <a:lvl9pPr marL="13103718" indent="0">
              <a:buNone/>
              <a:defRPr sz="5732" b="1"/>
            </a:lvl9pPr>
          </a:lstStyle>
          <a:p>
            <a:pPr lvl="0"/>
            <a:r>
              <a:rPr lang="ja-JP" altLang="en-US"/>
              <a:t>マスター テキストの書式設定</a:t>
            </a:r>
          </a:p>
        </p:txBody>
      </p:sp>
      <p:sp>
        <p:nvSpPr>
          <p:cNvPr id="6" name="Content Placeholder 5"/>
          <p:cNvSpPr>
            <a:spLocks noGrp="1"/>
          </p:cNvSpPr>
          <p:nvPr>
            <p:ph sz="quarter" idx="4"/>
          </p:nvPr>
        </p:nvSpPr>
        <p:spPr>
          <a:xfrm>
            <a:off x="16584575" y="15911286"/>
            <a:ext cx="13927118" cy="234031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815775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431169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803829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256493" y="2903961"/>
            <a:ext cx="10565840" cy="10163863"/>
          </a:xfrm>
        </p:spPr>
        <p:txBody>
          <a:bodyPr anchor="b"/>
          <a:lstStyle>
            <a:lvl1pPr>
              <a:defRPr sz="11464"/>
            </a:lvl1pPr>
          </a:lstStyle>
          <a:p>
            <a:r>
              <a:rPr lang="ja-JP" altLang="en-US"/>
              <a:t>マスター タイトルの書式設定</a:t>
            </a:r>
            <a:endParaRPr lang="en-US" dirty="0"/>
          </a:p>
        </p:txBody>
      </p:sp>
      <p:sp>
        <p:nvSpPr>
          <p:cNvPr id="3" name="Content Placeholder 2"/>
          <p:cNvSpPr>
            <a:spLocks noGrp="1"/>
          </p:cNvSpPr>
          <p:nvPr>
            <p:ph idx="1"/>
          </p:nvPr>
        </p:nvSpPr>
        <p:spPr>
          <a:xfrm>
            <a:off x="13927118" y="6271758"/>
            <a:ext cx="16584573" cy="30955416"/>
          </a:xfrm>
        </p:spPr>
        <p:txBody>
          <a:bodyPr/>
          <a:lstStyle>
            <a:lvl1pPr>
              <a:defRPr sz="11464"/>
            </a:lvl1pPr>
            <a:lvl2pPr>
              <a:defRPr sz="10031"/>
            </a:lvl2pPr>
            <a:lvl3pPr>
              <a:defRPr sz="8598"/>
            </a:lvl3pPr>
            <a:lvl4pPr>
              <a:defRPr sz="7165"/>
            </a:lvl4pPr>
            <a:lvl5pPr>
              <a:defRPr sz="7165"/>
            </a:lvl5pPr>
            <a:lvl6pPr>
              <a:defRPr sz="7165"/>
            </a:lvl6pPr>
            <a:lvl7pPr>
              <a:defRPr sz="7165"/>
            </a:lvl7pPr>
            <a:lvl8pPr>
              <a:defRPr sz="7165"/>
            </a:lvl8pPr>
            <a:lvl9pPr>
              <a:defRPr sz="716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256493" y="13067824"/>
            <a:ext cx="10565840" cy="24209760"/>
          </a:xfrm>
        </p:spPr>
        <p:txBody>
          <a:bodyPr/>
          <a:lstStyle>
            <a:lvl1pPr marL="0" indent="0">
              <a:buNone/>
              <a:defRPr sz="5732"/>
            </a:lvl1pPr>
            <a:lvl2pPr marL="1637965" indent="0">
              <a:buNone/>
              <a:defRPr sz="5016"/>
            </a:lvl2pPr>
            <a:lvl3pPr marL="3275929" indent="0">
              <a:buNone/>
              <a:defRPr sz="4299"/>
            </a:lvl3pPr>
            <a:lvl4pPr marL="4913894" indent="0">
              <a:buNone/>
              <a:defRPr sz="3583"/>
            </a:lvl4pPr>
            <a:lvl5pPr marL="6551859" indent="0">
              <a:buNone/>
              <a:defRPr sz="3583"/>
            </a:lvl5pPr>
            <a:lvl6pPr marL="8189824" indent="0">
              <a:buNone/>
              <a:defRPr sz="3583"/>
            </a:lvl6pPr>
            <a:lvl7pPr marL="9827788" indent="0">
              <a:buNone/>
              <a:defRPr sz="3583"/>
            </a:lvl7pPr>
            <a:lvl8pPr marL="11465753" indent="0">
              <a:buNone/>
              <a:defRPr sz="3583"/>
            </a:lvl8pPr>
            <a:lvl9pPr marL="13103718" indent="0">
              <a:buNone/>
              <a:defRPr sz="3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208716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3FCFE-F848-A140-0D93-4679080EB97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B7BA296-550D-EB61-8EFA-A32E2E77757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535B81-C539-2675-9752-C12D6C324079}"/>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6371FBD3-F03A-5D28-0F92-1386C3E62B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47A8E2-ECDF-BC9D-0B0B-8D698009AE33}"/>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638612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256493" y="2903961"/>
            <a:ext cx="10565840" cy="10163863"/>
          </a:xfrm>
        </p:spPr>
        <p:txBody>
          <a:bodyPr anchor="b"/>
          <a:lstStyle>
            <a:lvl1pPr>
              <a:defRPr sz="11464"/>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3927118" y="6271758"/>
            <a:ext cx="16584573" cy="30955416"/>
          </a:xfrm>
        </p:spPr>
        <p:txBody>
          <a:bodyPr anchor="t"/>
          <a:lstStyle>
            <a:lvl1pPr marL="0" indent="0">
              <a:buNone/>
              <a:defRPr sz="11464"/>
            </a:lvl1pPr>
            <a:lvl2pPr marL="1637965" indent="0">
              <a:buNone/>
              <a:defRPr sz="10031"/>
            </a:lvl2pPr>
            <a:lvl3pPr marL="3275929" indent="0">
              <a:buNone/>
              <a:defRPr sz="8598"/>
            </a:lvl3pPr>
            <a:lvl4pPr marL="4913894" indent="0">
              <a:buNone/>
              <a:defRPr sz="7165"/>
            </a:lvl4pPr>
            <a:lvl5pPr marL="6551859" indent="0">
              <a:buNone/>
              <a:defRPr sz="7165"/>
            </a:lvl5pPr>
            <a:lvl6pPr marL="8189824" indent="0">
              <a:buNone/>
              <a:defRPr sz="7165"/>
            </a:lvl6pPr>
            <a:lvl7pPr marL="9827788" indent="0">
              <a:buNone/>
              <a:defRPr sz="7165"/>
            </a:lvl7pPr>
            <a:lvl8pPr marL="11465753" indent="0">
              <a:buNone/>
              <a:defRPr sz="7165"/>
            </a:lvl8pPr>
            <a:lvl9pPr marL="13103718" indent="0">
              <a:buNone/>
              <a:defRPr sz="716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256493" y="13067824"/>
            <a:ext cx="10565840" cy="24209760"/>
          </a:xfrm>
        </p:spPr>
        <p:txBody>
          <a:bodyPr/>
          <a:lstStyle>
            <a:lvl1pPr marL="0" indent="0">
              <a:buNone/>
              <a:defRPr sz="5732"/>
            </a:lvl1pPr>
            <a:lvl2pPr marL="1637965" indent="0">
              <a:buNone/>
              <a:defRPr sz="5016"/>
            </a:lvl2pPr>
            <a:lvl3pPr marL="3275929" indent="0">
              <a:buNone/>
              <a:defRPr sz="4299"/>
            </a:lvl3pPr>
            <a:lvl4pPr marL="4913894" indent="0">
              <a:buNone/>
              <a:defRPr sz="3583"/>
            </a:lvl4pPr>
            <a:lvl5pPr marL="6551859" indent="0">
              <a:buNone/>
              <a:defRPr sz="3583"/>
            </a:lvl5pPr>
            <a:lvl6pPr marL="8189824" indent="0">
              <a:buNone/>
              <a:defRPr sz="3583"/>
            </a:lvl6pPr>
            <a:lvl7pPr marL="9827788" indent="0">
              <a:buNone/>
              <a:defRPr sz="3583"/>
            </a:lvl7pPr>
            <a:lvl8pPr marL="11465753" indent="0">
              <a:buNone/>
              <a:defRPr sz="3583"/>
            </a:lvl8pPr>
            <a:lvl9pPr marL="13103718" indent="0">
              <a:buNone/>
              <a:defRPr sz="358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3730687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813687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43626" y="2319135"/>
            <a:ext cx="7063800" cy="3691458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252228" y="2319135"/>
            <a:ext cx="20781903" cy="36914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A981E9E-F725-4CB9-8FB0-BE818D7EC45B}" type="datetimeFigureOut">
              <a:rPr kumimoji="1" lang="ja-JP" altLang="en-US" smtClean="0"/>
              <a:t>2025/5/13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168945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0069EA-DAF5-A43C-4273-17A8C95E710C}"/>
              </a:ext>
            </a:extLst>
          </p:cNvPr>
          <p:cNvSpPr>
            <a:spLocks noGrp="1"/>
          </p:cNvSpPr>
          <p:nvPr>
            <p:ph type="title"/>
          </p:nvPr>
        </p:nvSpPr>
        <p:spPr>
          <a:xfrm>
            <a:off x="2234434" y="10858888"/>
            <a:ext cx="28256237" cy="18120285"/>
          </a:xfrm>
        </p:spPr>
        <p:txBody>
          <a:bodyPr anchor="b"/>
          <a:lstStyle>
            <a:lvl1pPr>
              <a:defRPr sz="593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9DB139-E84A-85FE-5137-E55F691A7172}"/>
              </a:ext>
            </a:extLst>
          </p:cNvPr>
          <p:cNvSpPr>
            <a:spLocks noGrp="1"/>
          </p:cNvSpPr>
          <p:nvPr>
            <p:ph type="body" idx="1"/>
          </p:nvPr>
        </p:nvSpPr>
        <p:spPr>
          <a:xfrm>
            <a:off x="2234434" y="29149711"/>
            <a:ext cx="28256237" cy="9528678"/>
          </a:xfrm>
        </p:spPr>
        <p:txBody>
          <a:bodyPr/>
          <a:lstStyle>
            <a:lvl1pPr marL="0" indent="0">
              <a:buNone/>
              <a:defRPr sz="2374">
                <a:solidFill>
                  <a:schemeClr val="tx1">
                    <a:tint val="82000"/>
                  </a:schemeClr>
                </a:solidFill>
              </a:defRPr>
            </a:lvl1pPr>
            <a:lvl2pPr marL="452217" indent="0">
              <a:buNone/>
              <a:defRPr sz="1978">
                <a:solidFill>
                  <a:schemeClr val="tx1">
                    <a:tint val="82000"/>
                  </a:schemeClr>
                </a:solidFill>
              </a:defRPr>
            </a:lvl2pPr>
            <a:lvl3pPr marL="904433" indent="0">
              <a:buNone/>
              <a:defRPr sz="1780">
                <a:solidFill>
                  <a:schemeClr val="tx1">
                    <a:tint val="82000"/>
                  </a:schemeClr>
                </a:solidFill>
              </a:defRPr>
            </a:lvl3pPr>
            <a:lvl4pPr marL="1356650" indent="0">
              <a:buNone/>
              <a:defRPr sz="1583">
                <a:solidFill>
                  <a:schemeClr val="tx1">
                    <a:tint val="82000"/>
                  </a:schemeClr>
                </a:solidFill>
              </a:defRPr>
            </a:lvl4pPr>
            <a:lvl5pPr marL="1808866" indent="0">
              <a:buNone/>
              <a:defRPr sz="1583">
                <a:solidFill>
                  <a:schemeClr val="tx1">
                    <a:tint val="82000"/>
                  </a:schemeClr>
                </a:solidFill>
              </a:defRPr>
            </a:lvl5pPr>
            <a:lvl6pPr marL="2261083" indent="0">
              <a:buNone/>
              <a:defRPr sz="1583">
                <a:solidFill>
                  <a:schemeClr val="tx1">
                    <a:tint val="82000"/>
                  </a:schemeClr>
                </a:solidFill>
              </a:defRPr>
            </a:lvl6pPr>
            <a:lvl7pPr marL="2713299" indent="0">
              <a:buNone/>
              <a:defRPr sz="1583">
                <a:solidFill>
                  <a:schemeClr val="tx1">
                    <a:tint val="82000"/>
                  </a:schemeClr>
                </a:solidFill>
              </a:defRPr>
            </a:lvl7pPr>
            <a:lvl8pPr marL="3165516" indent="0">
              <a:buNone/>
              <a:defRPr sz="1583">
                <a:solidFill>
                  <a:schemeClr val="tx1">
                    <a:tint val="82000"/>
                  </a:schemeClr>
                </a:solidFill>
              </a:defRPr>
            </a:lvl8pPr>
            <a:lvl9pPr marL="3617732" indent="0">
              <a:buNone/>
              <a:defRPr sz="1583">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584179B-0B2F-3CFF-F80A-2ABCB9E3C4DE}"/>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A7AE3A69-2D09-1017-D83A-5D054FFDE2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219989-38DE-357C-B7D7-F77BC13E4DCA}"/>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1124424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72FBD-4BBF-BA28-C6C1-DF9D72BA02C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16D4EF-8C07-F673-B3D2-930C056CA078}"/>
              </a:ext>
            </a:extLst>
          </p:cNvPr>
          <p:cNvSpPr>
            <a:spLocks noGrp="1"/>
          </p:cNvSpPr>
          <p:nvPr>
            <p:ph sz="half" idx="1"/>
          </p:nvPr>
        </p:nvSpPr>
        <p:spPr>
          <a:xfrm>
            <a:off x="2251706" y="11594901"/>
            <a:ext cx="14051963" cy="2763819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74B5D0E-9CA2-A2C2-8234-59C8B6BBEA7D}"/>
              </a:ext>
            </a:extLst>
          </p:cNvPr>
          <p:cNvSpPr>
            <a:spLocks noGrp="1"/>
          </p:cNvSpPr>
          <p:nvPr>
            <p:ph sz="half" idx="2"/>
          </p:nvPr>
        </p:nvSpPr>
        <p:spPr>
          <a:xfrm>
            <a:off x="16454412" y="11594901"/>
            <a:ext cx="14053533" cy="2763819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9BE9433-5BD2-CDF8-A4FC-4E7F89A86040}"/>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6" name="フッター プレースホルダー 5">
            <a:extLst>
              <a:ext uri="{FF2B5EF4-FFF2-40B4-BE49-F238E27FC236}">
                <a16:creationId xmlns:a16="http://schemas.microsoft.com/office/drawing/2014/main" id="{85FADF8E-8B6A-375C-495F-A8F068A90AD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D48454-DE29-EFD7-5CE5-855A6175C4F3}"/>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6335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559025-3990-4238-2A1C-BFE73C335F82}"/>
              </a:ext>
            </a:extLst>
          </p:cNvPr>
          <p:cNvSpPr>
            <a:spLocks noGrp="1"/>
          </p:cNvSpPr>
          <p:nvPr>
            <p:ph type="title"/>
          </p:nvPr>
        </p:nvSpPr>
        <p:spPr>
          <a:xfrm>
            <a:off x="2256417" y="2319340"/>
            <a:ext cx="28254668" cy="841927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8627B9-F720-2771-4C3B-01A136F5CB4A}"/>
              </a:ext>
            </a:extLst>
          </p:cNvPr>
          <p:cNvSpPr>
            <a:spLocks noGrp="1"/>
          </p:cNvSpPr>
          <p:nvPr>
            <p:ph type="body" idx="1"/>
          </p:nvPr>
        </p:nvSpPr>
        <p:spPr>
          <a:xfrm>
            <a:off x="2256417" y="10677576"/>
            <a:ext cx="13858825" cy="5232875"/>
          </a:xfrm>
        </p:spPr>
        <p:txBody>
          <a:bodyPr anchor="b"/>
          <a:lstStyle>
            <a:lvl1pPr marL="0" indent="0">
              <a:buNone/>
              <a:defRPr sz="2374" b="1"/>
            </a:lvl1pPr>
            <a:lvl2pPr marL="452217" indent="0">
              <a:buNone/>
              <a:defRPr sz="1978" b="1"/>
            </a:lvl2pPr>
            <a:lvl3pPr marL="904433" indent="0">
              <a:buNone/>
              <a:defRPr sz="1780" b="1"/>
            </a:lvl3pPr>
            <a:lvl4pPr marL="1356650" indent="0">
              <a:buNone/>
              <a:defRPr sz="1583" b="1"/>
            </a:lvl4pPr>
            <a:lvl5pPr marL="1808866" indent="0">
              <a:buNone/>
              <a:defRPr sz="1583" b="1"/>
            </a:lvl5pPr>
            <a:lvl6pPr marL="2261083" indent="0">
              <a:buNone/>
              <a:defRPr sz="1583" b="1"/>
            </a:lvl6pPr>
            <a:lvl7pPr marL="2713299" indent="0">
              <a:buNone/>
              <a:defRPr sz="1583" b="1"/>
            </a:lvl7pPr>
            <a:lvl8pPr marL="3165516" indent="0">
              <a:buNone/>
              <a:defRPr sz="1583" b="1"/>
            </a:lvl8pPr>
            <a:lvl9pPr marL="3617732" indent="0">
              <a:buNone/>
              <a:defRPr sz="1583"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03C0C23-5535-251F-34DE-32BB490CDF20}"/>
              </a:ext>
            </a:extLst>
          </p:cNvPr>
          <p:cNvSpPr>
            <a:spLocks noGrp="1"/>
          </p:cNvSpPr>
          <p:nvPr>
            <p:ph sz="half" idx="2"/>
          </p:nvPr>
        </p:nvSpPr>
        <p:spPr>
          <a:xfrm>
            <a:off x="2256417" y="15910451"/>
            <a:ext cx="13858825" cy="2340342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0D3A008-2D77-4D7B-DEA8-272FF642A2B0}"/>
              </a:ext>
            </a:extLst>
          </p:cNvPr>
          <p:cNvSpPr>
            <a:spLocks noGrp="1"/>
          </p:cNvSpPr>
          <p:nvPr>
            <p:ph type="body" sz="quarter" idx="3"/>
          </p:nvPr>
        </p:nvSpPr>
        <p:spPr>
          <a:xfrm>
            <a:off x="16584740" y="10677576"/>
            <a:ext cx="13926345" cy="5232875"/>
          </a:xfrm>
        </p:spPr>
        <p:txBody>
          <a:bodyPr anchor="b"/>
          <a:lstStyle>
            <a:lvl1pPr marL="0" indent="0">
              <a:buNone/>
              <a:defRPr sz="2374" b="1"/>
            </a:lvl1pPr>
            <a:lvl2pPr marL="452217" indent="0">
              <a:buNone/>
              <a:defRPr sz="1978" b="1"/>
            </a:lvl2pPr>
            <a:lvl3pPr marL="904433" indent="0">
              <a:buNone/>
              <a:defRPr sz="1780" b="1"/>
            </a:lvl3pPr>
            <a:lvl4pPr marL="1356650" indent="0">
              <a:buNone/>
              <a:defRPr sz="1583" b="1"/>
            </a:lvl4pPr>
            <a:lvl5pPr marL="1808866" indent="0">
              <a:buNone/>
              <a:defRPr sz="1583" b="1"/>
            </a:lvl5pPr>
            <a:lvl6pPr marL="2261083" indent="0">
              <a:buNone/>
              <a:defRPr sz="1583" b="1"/>
            </a:lvl6pPr>
            <a:lvl7pPr marL="2713299" indent="0">
              <a:buNone/>
              <a:defRPr sz="1583" b="1"/>
            </a:lvl7pPr>
            <a:lvl8pPr marL="3165516" indent="0">
              <a:buNone/>
              <a:defRPr sz="1583" b="1"/>
            </a:lvl8pPr>
            <a:lvl9pPr marL="3617732" indent="0">
              <a:buNone/>
              <a:defRPr sz="1583"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0EDAB9-4556-1E9B-FEAC-06B6A822D4D4}"/>
              </a:ext>
            </a:extLst>
          </p:cNvPr>
          <p:cNvSpPr>
            <a:spLocks noGrp="1"/>
          </p:cNvSpPr>
          <p:nvPr>
            <p:ph sz="quarter" idx="4"/>
          </p:nvPr>
        </p:nvSpPr>
        <p:spPr>
          <a:xfrm>
            <a:off x="16584740" y="15910451"/>
            <a:ext cx="13926345" cy="2340342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C58C8F8-DB16-81E6-BFF2-5E882330A004}"/>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8" name="フッター プレースホルダー 7">
            <a:extLst>
              <a:ext uri="{FF2B5EF4-FFF2-40B4-BE49-F238E27FC236}">
                <a16:creationId xmlns:a16="http://schemas.microsoft.com/office/drawing/2014/main" id="{0857464E-58AA-FBA2-41B6-2E53AAA230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B57AEF1-7D3A-F895-61D6-5CA436C4A91A}"/>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160526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0705D-17CA-B4D0-22D4-06FD230B5C4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30C76F1-52EB-C917-2DD4-AA856AA39174}"/>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4" name="フッター プレースホルダー 3">
            <a:extLst>
              <a:ext uri="{FF2B5EF4-FFF2-40B4-BE49-F238E27FC236}">
                <a16:creationId xmlns:a16="http://schemas.microsoft.com/office/drawing/2014/main" id="{6348594F-4696-4ED9-0E38-B9B74BCA6E9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42A2ED0-04FC-20EC-8489-761FE60CF907}"/>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44429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93968A6-4B57-E08A-160D-93556B0BC196}"/>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3" name="フッター プレースホルダー 2">
            <a:extLst>
              <a:ext uri="{FF2B5EF4-FFF2-40B4-BE49-F238E27FC236}">
                <a16:creationId xmlns:a16="http://schemas.microsoft.com/office/drawing/2014/main" id="{39FB1274-D01F-3533-9F68-DBB0C5DE8A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612118F-804E-E150-53DA-211E5EC32759}"/>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244790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AA096D-AFBB-3A5B-EE80-0E5F8A8A378C}"/>
              </a:ext>
            </a:extLst>
          </p:cNvPr>
          <p:cNvSpPr>
            <a:spLocks noGrp="1"/>
          </p:cNvSpPr>
          <p:nvPr>
            <p:ph type="title"/>
          </p:nvPr>
        </p:nvSpPr>
        <p:spPr>
          <a:xfrm>
            <a:off x="2256418" y="2904560"/>
            <a:ext cx="10566058" cy="10164162"/>
          </a:xfrm>
        </p:spPr>
        <p:txBody>
          <a:bodyPr anchor="b"/>
          <a:lstStyle>
            <a:lvl1pPr>
              <a:defRPr sz="3165"/>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C94903-0803-F12F-C777-6EAAB3401FBB}"/>
              </a:ext>
            </a:extLst>
          </p:cNvPr>
          <p:cNvSpPr>
            <a:spLocks noGrp="1"/>
          </p:cNvSpPr>
          <p:nvPr>
            <p:ph idx="1"/>
          </p:nvPr>
        </p:nvSpPr>
        <p:spPr>
          <a:xfrm>
            <a:off x="13926346" y="6272268"/>
            <a:ext cx="16584739" cy="30955636"/>
          </a:xfrm>
        </p:spPr>
        <p:txBody>
          <a:bodyPr/>
          <a:lstStyle>
            <a:lvl1pPr>
              <a:defRPr sz="3165"/>
            </a:lvl1pPr>
            <a:lvl2pPr>
              <a:defRPr sz="2769"/>
            </a:lvl2pPr>
            <a:lvl3pPr>
              <a:defRPr sz="2374"/>
            </a:lvl3pPr>
            <a:lvl4pPr>
              <a:defRPr sz="1978"/>
            </a:lvl4pPr>
            <a:lvl5pPr>
              <a:defRPr sz="1978"/>
            </a:lvl5pPr>
            <a:lvl6pPr>
              <a:defRPr sz="1978"/>
            </a:lvl6pPr>
            <a:lvl7pPr>
              <a:defRPr sz="1978"/>
            </a:lvl7pPr>
            <a:lvl8pPr>
              <a:defRPr sz="1978"/>
            </a:lvl8pPr>
            <a:lvl9pPr>
              <a:defRPr sz="197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89EBAB9-126D-EE03-E971-2A14F97815FA}"/>
              </a:ext>
            </a:extLst>
          </p:cNvPr>
          <p:cNvSpPr>
            <a:spLocks noGrp="1"/>
          </p:cNvSpPr>
          <p:nvPr>
            <p:ph type="body" sz="half" idx="2"/>
          </p:nvPr>
        </p:nvSpPr>
        <p:spPr>
          <a:xfrm>
            <a:off x="2256418" y="13068722"/>
            <a:ext cx="10566058" cy="24209447"/>
          </a:xfrm>
        </p:spPr>
        <p:txBody>
          <a:bodyPr/>
          <a:lstStyle>
            <a:lvl1pPr marL="0" indent="0">
              <a:buNone/>
              <a:defRPr sz="1583"/>
            </a:lvl1pPr>
            <a:lvl2pPr marL="452217" indent="0">
              <a:buNone/>
              <a:defRPr sz="1385"/>
            </a:lvl2pPr>
            <a:lvl3pPr marL="904433" indent="0">
              <a:buNone/>
              <a:defRPr sz="1187"/>
            </a:lvl3pPr>
            <a:lvl4pPr marL="1356650" indent="0">
              <a:buNone/>
              <a:defRPr sz="989"/>
            </a:lvl4pPr>
            <a:lvl5pPr marL="1808866" indent="0">
              <a:buNone/>
              <a:defRPr sz="989"/>
            </a:lvl5pPr>
            <a:lvl6pPr marL="2261083" indent="0">
              <a:buNone/>
              <a:defRPr sz="989"/>
            </a:lvl6pPr>
            <a:lvl7pPr marL="2713299" indent="0">
              <a:buNone/>
              <a:defRPr sz="989"/>
            </a:lvl7pPr>
            <a:lvl8pPr marL="3165516" indent="0">
              <a:buNone/>
              <a:defRPr sz="989"/>
            </a:lvl8pPr>
            <a:lvl9pPr marL="3617732" indent="0">
              <a:buNone/>
              <a:defRPr sz="989"/>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2742AB3-E9C7-B6B4-E2E4-A29C35F463C3}"/>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6" name="フッター プレースホルダー 5">
            <a:extLst>
              <a:ext uri="{FF2B5EF4-FFF2-40B4-BE49-F238E27FC236}">
                <a16:creationId xmlns:a16="http://schemas.microsoft.com/office/drawing/2014/main" id="{E982E644-6A1F-9444-1392-A388985D13C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23786E2-55EE-A687-B00F-B60F7F0A0234}"/>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163271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80895-928B-CD2F-3661-9B0D81BB3D5D}"/>
              </a:ext>
            </a:extLst>
          </p:cNvPr>
          <p:cNvSpPr>
            <a:spLocks noGrp="1"/>
          </p:cNvSpPr>
          <p:nvPr>
            <p:ph type="title"/>
          </p:nvPr>
        </p:nvSpPr>
        <p:spPr>
          <a:xfrm>
            <a:off x="2256418" y="2904560"/>
            <a:ext cx="10566058" cy="10164162"/>
          </a:xfrm>
        </p:spPr>
        <p:txBody>
          <a:bodyPr anchor="b"/>
          <a:lstStyle>
            <a:lvl1pPr>
              <a:defRPr sz="3165"/>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982E6CD-DD03-64EE-3038-898A8D0762C0}"/>
              </a:ext>
            </a:extLst>
          </p:cNvPr>
          <p:cNvSpPr>
            <a:spLocks noGrp="1"/>
          </p:cNvSpPr>
          <p:nvPr>
            <p:ph type="pic" idx="1"/>
          </p:nvPr>
        </p:nvSpPr>
        <p:spPr>
          <a:xfrm>
            <a:off x="13926346" y="6272268"/>
            <a:ext cx="16584739" cy="30955636"/>
          </a:xfrm>
        </p:spPr>
        <p:txBody>
          <a:bodyPr/>
          <a:lstStyle>
            <a:lvl1pPr marL="0" indent="0">
              <a:buNone/>
              <a:defRPr sz="3165"/>
            </a:lvl1pPr>
            <a:lvl2pPr marL="452217" indent="0">
              <a:buNone/>
              <a:defRPr sz="2769"/>
            </a:lvl2pPr>
            <a:lvl3pPr marL="904433" indent="0">
              <a:buNone/>
              <a:defRPr sz="2374"/>
            </a:lvl3pPr>
            <a:lvl4pPr marL="1356650" indent="0">
              <a:buNone/>
              <a:defRPr sz="1978"/>
            </a:lvl4pPr>
            <a:lvl5pPr marL="1808866" indent="0">
              <a:buNone/>
              <a:defRPr sz="1978"/>
            </a:lvl5pPr>
            <a:lvl6pPr marL="2261083" indent="0">
              <a:buNone/>
              <a:defRPr sz="1978"/>
            </a:lvl6pPr>
            <a:lvl7pPr marL="2713299" indent="0">
              <a:buNone/>
              <a:defRPr sz="1978"/>
            </a:lvl7pPr>
            <a:lvl8pPr marL="3165516" indent="0">
              <a:buNone/>
              <a:defRPr sz="1978"/>
            </a:lvl8pPr>
            <a:lvl9pPr marL="3617732" indent="0">
              <a:buNone/>
              <a:defRPr sz="1978"/>
            </a:lvl9pPr>
          </a:lstStyle>
          <a:p>
            <a:endParaRPr kumimoji="1" lang="ja-JP" altLang="en-US"/>
          </a:p>
        </p:txBody>
      </p:sp>
      <p:sp>
        <p:nvSpPr>
          <p:cNvPr id="4" name="テキスト プレースホルダー 3">
            <a:extLst>
              <a:ext uri="{FF2B5EF4-FFF2-40B4-BE49-F238E27FC236}">
                <a16:creationId xmlns:a16="http://schemas.microsoft.com/office/drawing/2014/main" id="{F19C4152-ECFD-4B25-D195-11ABC42006B7}"/>
              </a:ext>
            </a:extLst>
          </p:cNvPr>
          <p:cNvSpPr>
            <a:spLocks noGrp="1"/>
          </p:cNvSpPr>
          <p:nvPr>
            <p:ph type="body" sz="half" idx="2"/>
          </p:nvPr>
        </p:nvSpPr>
        <p:spPr>
          <a:xfrm>
            <a:off x="2256418" y="13068722"/>
            <a:ext cx="10566058" cy="24209447"/>
          </a:xfrm>
        </p:spPr>
        <p:txBody>
          <a:bodyPr/>
          <a:lstStyle>
            <a:lvl1pPr marL="0" indent="0">
              <a:buNone/>
              <a:defRPr sz="1583"/>
            </a:lvl1pPr>
            <a:lvl2pPr marL="452217" indent="0">
              <a:buNone/>
              <a:defRPr sz="1385"/>
            </a:lvl2pPr>
            <a:lvl3pPr marL="904433" indent="0">
              <a:buNone/>
              <a:defRPr sz="1187"/>
            </a:lvl3pPr>
            <a:lvl4pPr marL="1356650" indent="0">
              <a:buNone/>
              <a:defRPr sz="989"/>
            </a:lvl4pPr>
            <a:lvl5pPr marL="1808866" indent="0">
              <a:buNone/>
              <a:defRPr sz="989"/>
            </a:lvl5pPr>
            <a:lvl6pPr marL="2261083" indent="0">
              <a:buNone/>
              <a:defRPr sz="989"/>
            </a:lvl6pPr>
            <a:lvl7pPr marL="2713299" indent="0">
              <a:buNone/>
              <a:defRPr sz="989"/>
            </a:lvl7pPr>
            <a:lvl8pPr marL="3165516" indent="0">
              <a:buNone/>
              <a:defRPr sz="989"/>
            </a:lvl8pPr>
            <a:lvl9pPr marL="3617732" indent="0">
              <a:buNone/>
              <a:defRPr sz="989"/>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4E9829-E508-79CB-463D-E97FF9F32DF4}"/>
              </a:ext>
            </a:extLst>
          </p:cNvPr>
          <p:cNvSpPr>
            <a:spLocks noGrp="1"/>
          </p:cNvSpPr>
          <p:nvPr>
            <p:ph type="dt" sz="half" idx="10"/>
          </p:nvPr>
        </p:nvSpPr>
        <p:spPr/>
        <p:txBody>
          <a:bodyPr/>
          <a:lstStyle/>
          <a:p>
            <a:fld id="{2D6D7CCD-8A31-4F7B-907D-D541AEDD5E0A}" type="datetimeFigureOut">
              <a:rPr kumimoji="1" lang="ja-JP" altLang="en-US" smtClean="0"/>
              <a:t>2025/5/13</a:t>
            </a:fld>
            <a:endParaRPr kumimoji="1" lang="ja-JP" altLang="en-US"/>
          </a:p>
        </p:txBody>
      </p:sp>
      <p:sp>
        <p:nvSpPr>
          <p:cNvPr id="6" name="フッター プレースホルダー 5">
            <a:extLst>
              <a:ext uri="{FF2B5EF4-FFF2-40B4-BE49-F238E27FC236}">
                <a16:creationId xmlns:a16="http://schemas.microsoft.com/office/drawing/2014/main" id="{CCA18565-D86F-94E4-BE61-35CF88FFCE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BB636B-5F37-A0E7-49D2-1EC388F3C5C0}"/>
              </a:ext>
            </a:extLst>
          </p:cNvPr>
          <p:cNvSpPr>
            <a:spLocks noGrp="1"/>
          </p:cNvSpPr>
          <p:nvPr>
            <p:ph type="sldNum" sz="quarter" idx="12"/>
          </p:nvPr>
        </p:nvSpPr>
        <p:spPr/>
        <p:txBody>
          <a:body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258967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589AC5E-A38D-FAD6-1719-1B31EBDA73A8}"/>
              </a:ext>
            </a:extLst>
          </p:cNvPr>
          <p:cNvSpPr>
            <a:spLocks noGrp="1"/>
          </p:cNvSpPr>
          <p:nvPr>
            <p:ph type="title"/>
          </p:nvPr>
        </p:nvSpPr>
        <p:spPr>
          <a:xfrm>
            <a:off x="2251706" y="2319340"/>
            <a:ext cx="28256238" cy="841927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6D55DA-1C5F-5E0A-E999-5C6458C4A362}"/>
              </a:ext>
            </a:extLst>
          </p:cNvPr>
          <p:cNvSpPr>
            <a:spLocks noGrp="1"/>
          </p:cNvSpPr>
          <p:nvPr>
            <p:ph type="body" idx="1"/>
          </p:nvPr>
        </p:nvSpPr>
        <p:spPr>
          <a:xfrm>
            <a:off x="2251706" y="11594901"/>
            <a:ext cx="28256238" cy="27638191"/>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BFFF49-2006-6B19-972C-27FCBA988DD0}"/>
              </a:ext>
            </a:extLst>
          </p:cNvPr>
          <p:cNvSpPr>
            <a:spLocks noGrp="1"/>
          </p:cNvSpPr>
          <p:nvPr>
            <p:ph type="dt" sz="half" idx="2"/>
          </p:nvPr>
        </p:nvSpPr>
        <p:spPr>
          <a:xfrm>
            <a:off x="2251706" y="40373014"/>
            <a:ext cx="7372217" cy="2319339"/>
          </a:xfrm>
          <a:prstGeom prst="rect">
            <a:avLst/>
          </a:prstGeom>
        </p:spPr>
        <p:txBody>
          <a:bodyPr vert="horz" lIns="91440" tIns="45720" rIns="91440" bIns="45720" rtlCol="0" anchor="ctr"/>
          <a:lstStyle>
            <a:lvl1pPr algn="l">
              <a:defRPr sz="1187">
                <a:solidFill>
                  <a:schemeClr val="tx1">
                    <a:tint val="82000"/>
                  </a:schemeClr>
                </a:solidFill>
              </a:defRPr>
            </a:lvl1pPr>
          </a:lstStyle>
          <a:p>
            <a:fld id="{2D6D7CCD-8A31-4F7B-907D-D541AEDD5E0A}" type="datetimeFigureOut">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2088C961-3BDC-8C46-3649-1512E9BDC478}"/>
              </a:ext>
            </a:extLst>
          </p:cNvPr>
          <p:cNvSpPr>
            <a:spLocks noGrp="1"/>
          </p:cNvSpPr>
          <p:nvPr>
            <p:ph type="ftr" sz="quarter" idx="3"/>
          </p:nvPr>
        </p:nvSpPr>
        <p:spPr>
          <a:xfrm>
            <a:off x="10851841" y="40373014"/>
            <a:ext cx="11055969" cy="2319339"/>
          </a:xfrm>
          <a:prstGeom prst="rect">
            <a:avLst/>
          </a:prstGeom>
        </p:spPr>
        <p:txBody>
          <a:bodyPr vert="horz" lIns="91440" tIns="45720" rIns="91440" bIns="45720" rtlCol="0" anchor="ctr"/>
          <a:lstStyle>
            <a:lvl1pPr algn="ctr">
              <a:defRPr sz="1187">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705CF27-CA4F-D9AF-A5C2-0A68DA4A2731}"/>
              </a:ext>
            </a:extLst>
          </p:cNvPr>
          <p:cNvSpPr>
            <a:spLocks noGrp="1"/>
          </p:cNvSpPr>
          <p:nvPr>
            <p:ph type="sldNum" sz="quarter" idx="4"/>
          </p:nvPr>
        </p:nvSpPr>
        <p:spPr>
          <a:xfrm>
            <a:off x="23135728" y="40373014"/>
            <a:ext cx="7372217" cy="2319339"/>
          </a:xfrm>
          <a:prstGeom prst="rect">
            <a:avLst/>
          </a:prstGeom>
        </p:spPr>
        <p:txBody>
          <a:bodyPr vert="horz" lIns="91440" tIns="45720" rIns="91440" bIns="45720" rtlCol="0" anchor="ctr"/>
          <a:lstStyle>
            <a:lvl1pPr algn="r">
              <a:defRPr sz="1187">
                <a:solidFill>
                  <a:schemeClr val="tx1">
                    <a:tint val="82000"/>
                  </a:schemeClr>
                </a:solidFill>
              </a:defRPr>
            </a:lvl1pPr>
          </a:lstStyle>
          <a:p>
            <a:fld id="{E1CA0BD7-C3FB-453A-886A-DC7BC26E8EAE}" type="slidenum">
              <a:rPr kumimoji="1" lang="ja-JP" altLang="en-US" smtClean="0"/>
              <a:t>‹#›</a:t>
            </a:fld>
            <a:endParaRPr kumimoji="1" lang="ja-JP" altLang="en-US"/>
          </a:p>
        </p:txBody>
      </p:sp>
    </p:spTree>
    <p:extLst>
      <p:ext uri="{BB962C8B-B14F-4D97-AF65-F5344CB8AC3E}">
        <p14:creationId xmlns:p14="http://schemas.microsoft.com/office/powerpoint/2010/main" val="1757879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04433" rtl="0" eaLnBrk="1" latinLnBrk="0" hangingPunct="1">
        <a:lnSpc>
          <a:spcPct val="90000"/>
        </a:lnSpc>
        <a:spcBef>
          <a:spcPct val="0"/>
        </a:spcBef>
        <a:buNone/>
        <a:defRPr kumimoji="1" sz="4352" kern="1200">
          <a:solidFill>
            <a:schemeClr val="tx1"/>
          </a:solidFill>
          <a:latin typeface="+mj-lt"/>
          <a:ea typeface="+mj-ea"/>
          <a:cs typeface="+mj-cs"/>
        </a:defRPr>
      </a:lvl1pPr>
    </p:titleStyle>
    <p:bodyStyle>
      <a:lvl1pPr marL="226108" indent="-226108" algn="l" defTabSz="904433" rtl="0" eaLnBrk="1" latinLnBrk="0" hangingPunct="1">
        <a:lnSpc>
          <a:spcPct val="90000"/>
        </a:lnSpc>
        <a:spcBef>
          <a:spcPts val="989"/>
        </a:spcBef>
        <a:buFont typeface="Arial" panose="020B0604020202020204" pitchFamily="34" charset="0"/>
        <a:buChar char="•"/>
        <a:defRPr kumimoji="1" sz="2769" kern="1200">
          <a:solidFill>
            <a:schemeClr val="tx1"/>
          </a:solidFill>
          <a:latin typeface="+mn-lt"/>
          <a:ea typeface="+mn-ea"/>
          <a:cs typeface="+mn-cs"/>
        </a:defRPr>
      </a:lvl1pPr>
      <a:lvl2pPr marL="678325" indent="-226108" algn="l" defTabSz="904433" rtl="0" eaLnBrk="1" latinLnBrk="0" hangingPunct="1">
        <a:lnSpc>
          <a:spcPct val="90000"/>
        </a:lnSpc>
        <a:spcBef>
          <a:spcPts val="495"/>
        </a:spcBef>
        <a:buFont typeface="Arial" panose="020B0604020202020204" pitchFamily="34" charset="0"/>
        <a:buChar char="•"/>
        <a:defRPr kumimoji="1" sz="2374" kern="1200">
          <a:solidFill>
            <a:schemeClr val="tx1"/>
          </a:solidFill>
          <a:latin typeface="+mn-lt"/>
          <a:ea typeface="+mn-ea"/>
          <a:cs typeface="+mn-cs"/>
        </a:defRPr>
      </a:lvl2pPr>
      <a:lvl3pPr marL="1130541" indent="-226108" algn="l" defTabSz="904433" rtl="0" eaLnBrk="1" latinLnBrk="0" hangingPunct="1">
        <a:lnSpc>
          <a:spcPct val="90000"/>
        </a:lnSpc>
        <a:spcBef>
          <a:spcPts val="495"/>
        </a:spcBef>
        <a:buFont typeface="Arial" panose="020B0604020202020204" pitchFamily="34" charset="0"/>
        <a:buChar char="•"/>
        <a:defRPr kumimoji="1" sz="1978" kern="1200">
          <a:solidFill>
            <a:schemeClr val="tx1"/>
          </a:solidFill>
          <a:latin typeface="+mn-lt"/>
          <a:ea typeface="+mn-ea"/>
          <a:cs typeface="+mn-cs"/>
        </a:defRPr>
      </a:lvl3pPr>
      <a:lvl4pPr marL="1582758" indent="-226108" algn="l" defTabSz="904433" rtl="0" eaLnBrk="1" latinLnBrk="0" hangingPunct="1">
        <a:lnSpc>
          <a:spcPct val="90000"/>
        </a:lnSpc>
        <a:spcBef>
          <a:spcPts val="495"/>
        </a:spcBef>
        <a:buFont typeface="Arial" panose="020B0604020202020204" pitchFamily="34" charset="0"/>
        <a:buChar char="•"/>
        <a:defRPr kumimoji="1" sz="1780" kern="1200">
          <a:solidFill>
            <a:schemeClr val="tx1"/>
          </a:solidFill>
          <a:latin typeface="+mn-lt"/>
          <a:ea typeface="+mn-ea"/>
          <a:cs typeface="+mn-cs"/>
        </a:defRPr>
      </a:lvl4pPr>
      <a:lvl5pPr marL="2034974" indent="-226108" algn="l" defTabSz="904433" rtl="0" eaLnBrk="1" latinLnBrk="0" hangingPunct="1">
        <a:lnSpc>
          <a:spcPct val="90000"/>
        </a:lnSpc>
        <a:spcBef>
          <a:spcPts val="495"/>
        </a:spcBef>
        <a:buFont typeface="Arial" panose="020B0604020202020204" pitchFamily="34" charset="0"/>
        <a:buChar char="•"/>
        <a:defRPr kumimoji="1" sz="1780" kern="1200">
          <a:solidFill>
            <a:schemeClr val="tx1"/>
          </a:solidFill>
          <a:latin typeface="+mn-lt"/>
          <a:ea typeface="+mn-ea"/>
          <a:cs typeface="+mn-cs"/>
        </a:defRPr>
      </a:lvl5pPr>
      <a:lvl6pPr marL="2487191" indent="-226108" algn="l" defTabSz="904433" rtl="0" eaLnBrk="1" latinLnBrk="0" hangingPunct="1">
        <a:lnSpc>
          <a:spcPct val="90000"/>
        </a:lnSpc>
        <a:spcBef>
          <a:spcPts val="495"/>
        </a:spcBef>
        <a:buFont typeface="Arial" panose="020B0604020202020204" pitchFamily="34" charset="0"/>
        <a:buChar char="•"/>
        <a:defRPr kumimoji="1" sz="1780" kern="1200">
          <a:solidFill>
            <a:schemeClr val="tx1"/>
          </a:solidFill>
          <a:latin typeface="+mn-lt"/>
          <a:ea typeface="+mn-ea"/>
          <a:cs typeface="+mn-cs"/>
        </a:defRPr>
      </a:lvl6pPr>
      <a:lvl7pPr marL="2939407" indent="-226108" algn="l" defTabSz="904433" rtl="0" eaLnBrk="1" latinLnBrk="0" hangingPunct="1">
        <a:lnSpc>
          <a:spcPct val="90000"/>
        </a:lnSpc>
        <a:spcBef>
          <a:spcPts val="495"/>
        </a:spcBef>
        <a:buFont typeface="Arial" panose="020B0604020202020204" pitchFamily="34" charset="0"/>
        <a:buChar char="•"/>
        <a:defRPr kumimoji="1" sz="1780" kern="1200">
          <a:solidFill>
            <a:schemeClr val="tx1"/>
          </a:solidFill>
          <a:latin typeface="+mn-lt"/>
          <a:ea typeface="+mn-ea"/>
          <a:cs typeface="+mn-cs"/>
        </a:defRPr>
      </a:lvl7pPr>
      <a:lvl8pPr marL="3391624" indent="-226108" algn="l" defTabSz="904433" rtl="0" eaLnBrk="1" latinLnBrk="0" hangingPunct="1">
        <a:lnSpc>
          <a:spcPct val="90000"/>
        </a:lnSpc>
        <a:spcBef>
          <a:spcPts val="495"/>
        </a:spcBef>
        <a:buFont typeface="Arial" panose="020B0604020202020204" pitchFamily="34" charset="0"/>
        <a:buChar char="•"/>
        <a:defRPr kumimoji="1" sz="1780" kern="1200">
          <a:solidFill>
            <a:schemeClr val="tx1"/>
          </a:solidFill>
          <a:latin typeface="+mn-lt"/>
          <a:ea typeface="+mn-ea"/>
          <a:cs typeface="+mn-cs"/>
        </a:defRPr>
      </a:lvl8pPr>
      <a:lvl9pPr marL="3843840" indent="-226108" algn="l" defTabSz="904433" rtl="0" eaLnBrk="1" latinLnBrk="0" hangingPunct="1">
        <a:lnSpc>
          <a:spcPct val="90000"/>
        </a:lnSpc>
        <a:spcBef>
          <a:spcPts val="495"/>
        </a:spcBef>
        <a:buFont typeface="Arial" panose="020B0604020202020204" pitchFamily="34" charset="0"/>
        <a:buChar char="•"/>
        <a:defRPr kumimoji="1" sz="1780" kern="1200">
          <a:solidFill>
            <a:schemeClr val="tx1"/>
          </a:solidFill>
          <a:latin typeface="+mn-lt"/>
          <a:ea typeface="+mn-ea"/>
          <a:cs typeface="+mn-cs"/>
        </a:defRPr>
      </a:lvl9pPr>
    </p:bodyStyle>
    <p:otherStyle>
      <a:defPPr>
        <a:defRPr lang="ja-JP"/>
      </a:defPPr>
      <a:lvl1pPr marL="0" algn="l" defTabSz="904433" rtl="0" eaLnBrk="1" latinLnBrk="0" hangingPunct="1">
        <a:defRPr kumimoji="1" sz="1780" kern="1200">
          <a:solidFill>
            <a:schemeClr val="tx1"/>
          </a:solidFill>
          <a:latin typeface="+mn-lt"/>
          <a:ea typeface="+mn-ea"/>
          <a:cs typeface="+mn-cs"/>
        </a:defRPr>
      </a:lvl1pPr>
      <a:lvl2pPr marL="452217" algn="l" defTabSz="904433" rtl="0" eaLnBrk="1" latinLnBrk="0" hangingPunct="1">
        <a:defRPr kumimoji="1" sz="1780" kern="1200">
          <a:solidFill>
            <a:schemeClr val="tx1"/>
          </a:solidFill>
          <a:latin typeface="+mn-lt"/>
          <a:ea typeface="+mn-ea"/>
          <a:cs typeface="+mn-cs"/>
        </a:defRPr>
      </a:lvl2pPr>
      <a:lvl3pPr marL="904433" algn="l" defTabSz="904433" rtl="0" eaLnBrk="1" latinLnBrk="0" hangingPunct="1">
        <a:defRPr kumimoji="1" sz="1780" kern="1200">
          <a:solidFill>
            <a:schemeClr val="tx1"/>
          </a:solidFill>
          <a:latin typeface="+mn-lt"/>
          <a:ea typeface="+mn-ea"/>
          <a:cs typeface="+mn-cs"/>
        </a:defRPr>
      </a:lvl3pPr>
      <a:lvl4pPr marL="1356650" algn="l" defTabSz="904433" rtl="0" eaLnBrk="1" latinLnBrk="0" hangingPunct="1">
        <a:defRPr kumimoji="1" sz="1780" kern="1200">
          <a:solidFill>
            <a:schemeClr val="tx1"/>
          </a:solidFill>
          <a:latin typeface="+mn-lt"/>
          <a:ea typeface="+mn-ea"/>
          <a:cs typeface="+mn-cs"/>
        </a:defRPr>
      </a:lvl4pPr>
      <a:lvl5pPr marL="1808866" algn="l" defTabSz="904433" rtl="0" eaLnBrk="1" latinLnBrk="0" hangingPunct="1">
        <a:defRPr kumimoji="1" sz="1780" kern="1200">
          <a:solidFill>
            <a:schemeClr val="tx1"/>
          </a:solidFill>
          <a:latin typeface="+mn-lt"/>
          <a:ea typeface="+mn-ea"/>
          <a:cs typeface="+mn-cs"/>
        </a:defRPr>
      </a:lvl5pPr>
      <a:lvl6pPr marL="2261083" algn="l" defTabSz="904433" rtl="0" eaLnBrk="1" latinLnBrk="0" hangingPunct="1">
        <a:defRPr kumimoji="1" sz="1780" kern="1200">
          <a:solidFill>
            <a:schemeClr val="tx1"/>
          </a:solidFill>
          <a:latin typeface="+mn-lt"/>
          <a:ea typeface="+mn-ea"/>
          <a:cs typeface="+mn-cs"/>
        </a:defRPr>
      </a:lvl6pPr>
      <a:lvl7pPr marL="2713299" algn="l" defTabSz="904433" rtl="0" eaLnBrk="1" latinLnBrk="0" hangingPunct="1">
        <a:defRPr kumimoji="1" sz="1780" kern="1200">
          <a:solidFill>
            <a:schemeClr val="tx1"/>
          </a:solidFill>
          <a:latin typeface="+mn-lt"/>
          <a:ea typeface="+mn-ea"/>
          <a:cs typeface="+mn-cs"/>
        </a:defRPr>
      </a:lvl7pPr>
      <a:lvl8pPr marL="3165516" algn="l" defTabSz="904433" rtl="0" eaLnBrk="1" latinLnBrk="0" hangingPunct="1">
        <a:defRPr kumimoji="1" sz="1780" kern="1200">
          <a:solidFill>
            <a:schemeClr val="tx1"/>
          </a:solidFill>
          <a:latin typeface="+mn-lt"/>
          <a:ea typeface="+mn-ea"/>
          <a:cs typeface="+mn-cs"/>
        </a:defRPr>
      </a:lvl8pPr>
      <a:lvl9pPr marL="3617732" algn="l" defTabSz="904433" rtl="0" eaLnBrk="1" latinLnBrk="0" hangingPunct="1">
        <a:defRPr kumimoji="1" sz="17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52226" y="2319145"/>
            <a:ext cx="28255198" cy="841947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52226" y="11595677"/>
            <a:ext cx="28255198" cy="2763804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252226" y="40373132"/>
            <a:ext cx="7370921" cy="2319135"/>
          </a:xfrm>
          <a:prstGeom prst="rect">
            <a:avLst/>
          </a:prstGeom>
        </p:spPr>
        <p:txBody>
          <a:bodyPr vert="horz" lIns="91440" tIns="45720" rIns="91440" bIns="45720" rtlCol="0" anchor="ctr"/>
          <a:lstStyle>
            <a:lvl1pPr algn="l">
              <a:defRPr sz="4299">
                <a:solidFill>
                  <a:schemeClr val="tx1">
                    <a:tint val="82000"/>
                  </a:schemeClr>
                </a:solidFill>
              </a:defRPr>
            </a:lvl1pPr>
          </a:lstStyle>
          <a:p>
            <a:fld id="{EA981E9E-F725-4CB9-8FB0-BE818D7EC45B}" type="datetimeFigureOut">
              <a:rPr kumimoji="1" lang="ja-JP" altLang="en-US" smtClean="0"/>
              <a:t>2025/5/13</a:t>
            </a:fld>
            <a:endParaRPr kumimoji="1" lang="ja-JP" altLang="en-US"/>
          </a:p>
        </p:txBody>
      </p:sp>
      <p:sp>
        <p:nvSpPr>
          <p:cNvPr id="5" name="Footer Placeholder 4"/>
          <p:cNvSpPr>
            <a:spLocks noGrp="1"/>
          </p:cNvSpPr>
          <p:nvPr>
            <p:ph type="ftr" sz="quarter" idx="3"/>
          </p:nvPr>
        </p:nvSpPr>
        <p:spPr>
          <a:xfrm>
            <a:off x="10851634" y="40373132"/>
            <a:ext cx="11056382" cy="2319135"/>
          </a:xfrm>
          <a:prstGeom prst="rect">
            <a:avLst/>
          </a:prstGeom>
        </p:spPr>
        <p:txBody>
          <a:bodyPr vert="horz" lIns="91440" tIns="45720" rIns="91440" bIns="45720" rtlCol="0" anchor="ctr"/>
          <a:lstStyle>
            <a:lvl1pPr algn="ctr">
              <a:defRPr sz="4299">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23136503" y="40373132"/>
            <a:ext cx="7370921" cy="2319135"/>
          </a:xfrm>
          <a:prstGeom prst="rect">
            <a:avLst/>
          </a:prstGeom>
        </p:spPr>
        <p:txBody>
          <a:bodyPr vert="horz" lIns="91440" tIns="45720" rIns="91440" bIns="45720" rtlCol="0" anchor="ctr"/>
          <a:lstStyle>
            <a:lvl1pPr algn="r">
              <a:defRPr sz="4299">
                <a:solidFill>
                  <a:schemeClr val="tx1">
                    <a:tint val="82000"/>
                  </a:schemeClr>
                </a:solidFill>
              </a:defRPr>
            </a:lvl1pPr>
          </a:lstStyle>
          <a:p>
            <a:fld id="{F5E0D86F-485E-447F-B666-686374F73B26}" type="slidenum">
              <a:rPr kumimoji="1" lang="ja-JP" altLang="en-US" smtClean="0"/>
              <a:t>‹#›</a:t>
            </a:fld>
            <a:endParaRPr kumimoji="1" lang="ja-JP" altLang="en-US"/>
          </a:p>
        </p:txBody>
      </p:sp>
    </p:spTree>
    <p:extLst>
      <p:ext uri="{BB962C8B-B14F-4D97-AF65-F5344CB8AC3E}">
        <p14:creationId xmlns:p14="http://schemas.microsoft.com/office/powerpoint/2010/main" val="33238113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75929" rtl="0" eaLnBrk="1" latinLnBrk="0" hangingPunct="1">
        <a:lnSpc>
          <a:spcPct val="90000"/>
        </a:lnSpc>
        <a:spcBef>
          <a:spcPct val="0"/>
        </a:spcBef>
        <a:buNone/>
        <a:defRPr kumimoji="1" sz="15763" kern="1200">
          <a:solidFill>
            <a:schemeClr val="tx1"/>
          </a:solidFill>
          <a:latin typeface="+mj-lt"/>
          <a:ea typeface="+mj-ea"/>
          <a:cs typeface="+mj-cs"/>
        </a:defRPr>
      </a:lvl1pPr>
    </p:titleStyle>
    <p:bodyStyle>
      <a:lvl1pPr marL="818982" indent="-818982" algn="l" defTabSz="3275929" rtl="0" eaLnBrk="1" latinLnBrk="0" hangingPunct="1">
        <a:lnSpc>
          <a:spcPct val="90000"/>
        </a:lnSpc>
        <a:spcBef>
          <a:spcPts val="3583"/>
        </a:spcBef>
        <a:buFont typeface="Arial" panose="020B0604020202020204" pitchFamily="34" charset="0"/>
        <a:buChar char="•"/>
        <a:defRPr kumimoji="1" sz="10031" kern="1200">
          <a:solidFill>
            <a:schemeClr val="tx1"/>
          </a:solidFill>
          <a:latin typeface="+mn-lt"/>
          <a:ea typeface="+mn-ea"/>
          <a:cs typeface="+mn-cs"/>
        </a:defRPr>
      </a:lvl1pPr>
      <a:lvl2pPr marL="2456947" indent="-818982" algn="l" defTabSz="3275929" rtl="0" eaLnBrk="1" latinLnBrk="0" hangingPunct="1">
        <a:lnSpc>
          <a:spcPct val="90000"/>
        </a:lnSpc>
        <a:spcBef>
          <a:spcPts val="1791"/>
        </a:spcBef>
        <a:buFont typeface="Arial" panose="020B0604020202020204" pitchFamily="34" charset="0"/>
        <a:buChar char="•"/>
        <a:defRPr kumimoji="1" sz="8598" kern="1200">
          <a:solidFill>
            <a:schemeClr val="tx1"/>
          </a:solidFill>
          <a:latin typeface="+mn-lt"/>
          <a:ea typeface="+mn-ea"/>
          <a:cs typeface="+mn-cs"/>
        </a:defRPr>
      </a:lvl2pPr>
      <a:lvl3pPr marL="4094912" indent="-818982" algn="l" defTabSz="3275929" rtl="0" eaLnBrk="1" latinLnBrk="0" hangingPunct="1">
        <a:lnSpc>
          <a:spcPct val="90000"/>
        </a:lnSpc>
        <a:spcBef>
          <a:spcPts val="1791"/>
        </a:spcBef>
        <a:buFont typeface="Arial" panose="020B0604020202020204" pitchFamily="34" charset="0"/>
        <a:buChar char="•"/>
        <a:defRPr kumimoji="1" sz="7165" kern="1200">
          <a:solidFill>
            <a:schemeClr val="tx1"/>
          </a:solidFill>
          <a:latin typeface="+mn-lt"/>
          <a:ea typeface="+mn-ea"/>
          <a:cs typeface="+mn-cs"/>
        </a:defRPr>
      </a:lvl3pPr>
      <a:lvl4pPr marL="5732877" indent="-818982" algn="l" defTabSz="3275929" rtl="0" eaLnBrk="1" latinLnBrk="0" hangingPunct="1">
        <a:lnSpc>
          <a:spcPct val="90000"/>
        </a:lnSpc>
        <a:spcBef>
          <a:spcPts val="1791"/>
        </a:spcBef>
        <a:buFont typeface="Arial" panose="020B0604020202020204" pitchFamily="34" charset="0"/>
        <a:buChar char="•"/>
        <a:defRPr kumimoji="1" sz="6449" kern="1200">
          <a:solidFill>
            <a:schemeClr val="tx1"/>
          </a:solidFill>
          <a:latin typeface="+mn-lt"/>
          <a:ea typeface="+mn-ea"/>
          <a:cs typeface="+mn-cs"/>
        </a:defRPr>
      </a:lvl4pPr>
      <a:lvl5pPr marL="7370841" indent="-818982" algn="l" defTabSz="3275929" rtl="0" eaLnBrk="1" latinLnBrk="0" hangingPunct="1">
        <a:lnSpc>
          <a:spcPct val="90000"/>
        </a:lnSpc>
        <a:spcBef>
          <a:spcPts val="1791"/>
        </a:spcBef>
        <a:buFont typeface="Arial" panose="020B0604020202020204" pitchFamily="34" charset="0"/>
        <a:buChar char="•"/>
        <a:defRPr kumimoji="1" sz="6449" kern="1200">
          <a:solidFill>
            <a:schemeClr val="tx1"/>
          </a:solidFill>
          <a:latin typeface="+mn-lt"/>
          <a:ea typeface="+mn-ea"/>
          <a:cs typeface="+mn-cs"/>
        </a:defRPr>
      </a:lvl5pPr>
      <a:lvl6pPr marL="9008806" indent="-818982" algn="l" defTabSz="3275929" rtl="0" eaLnBrk="1" latinLnBrk="0" hangingPunct="1">
        <a:lnSpc>
          <a:spcPct val="90000"/>
        </a:lnSpc>
        <a:spcBef>
          <a:spcPts val="1791"/>
        </a:spcBef>
        <a:buFont typeface="Arial" panose="020B0604020202020204" pitchFamily="34" charset="0"/>
        <a:buChar char="•"/>
        <a:defRPr kumimoji="1" sz="6449" kern="1200">
          <a:solidFill>
            <a:schemeClr val="tx1"/>
          </a:solidFill>
          <a:latin typeface="+mn-lt"/>
          <a:ea typeface="+mn-ea"/>
          <a:cs typeface="+mn-cs"/>
        </a:defRPr>
      </a:lvl6pPr>
      <a:lvl7pPr marL="10646771" indent="-818982" algn="l" defTabSz="3275929" rtl="0" eaLnBrk="1" latinLnBrk="0" hangingPunct="1">
        <a:lnSpc>
          <a:spcPct val="90000"/>
        </a:lnSpc>
        <a:spcBef>
          <a:spcPts val="1791"/>
        </a:spcBef>
        <a:buFont typeface="Arial" panose="020B0604020202020204" pitchFamily="34" charset="0"/>
        <a:buChar char="•"/>
        <a:defRPr kumimoji="1" sz="6449" kern="1200">
          <a:solidFill>
            <a:schemeClr val="tx1"/>
          </a:solidFill>
          <a:latin typeface="+mn-lt"/>
          <a:ea typeface="+mn-ea"/>
          <a:cs typeface="+mn-cs"/>
        </a:defRPr>
      </a:lvl7pPr>
      <a:lvl8pPr marL="12284735" indent="-818982" algn="l" defTabSz="3275929" rtl="0" eaLnBrk="1" latinLnBrk="0" hangingPunct="1">
        <a:lnSpc>
          <a:spcPct val="90000"/>
        </a:lnSpc>
        <a:spcBef>
          <a:spcPts val="1791"/>
        </a:spcBef>
        <a:buFont typeface="Arial" panose="020B0604020202020204" pitchFamily="34" charset="0"/>
        <a:buChar char="•"/>
        <a:defRPr kumimoji="1" sz="6449" kern="1200">
          <a:solidFill>
            <a:schemeClr val="tx1"/>
          </a:solidFill>
          <a:latin typeface="+mn-lt"/>
          <a:ea typeface="+mn-ea"/>
          <a:cs typeface="+mn-cs"/>
        </a:defRPr>
      </a:lvl8pPr>
      <a:lvl9pPr marL="13922700" indent="-818982" algn="l" defTabSz="3275929" rtl="0" eaLnBrk="1" latinLnBrk="0" hangingPunct="1">
        <a:lnSpc>
          <a:spcPct val="90000"/>
        </a:lnSpc>
        <a:spcBef>
          <a:spcPts val="1791"/>
        </a:spcBef>
        <a:buFont typeface="Arial" panose="020B0604020202020204" pitchFamily="34" charset="0"/>
        <a:buChar char="•"/>
        <a:defRPr kumimoji="1" sz="6449" kern="1200">
          <a:solidFill>
            <a:schemeClr val="tx1"/>
          </a:solidFill>
          <a:latin typeface="+mn-lt"/>
          <a:ea typeface="+mn-ea"/>
          <a:cs typeface="+mn-cs"/>
        </a:defRPr>
      </a:lvl9pPr>
    </p:bodyStyle>
    <p:otherStyle>
      <a:defPPr>
        <a:defRPr lang="en-US"/>
      </a:defPPr>
      <a:lvl1pPr marL="0" algn="l" defTabSz="3275929" rtl="0" eaLnBrk="1" latinLnBrk="0" hangingPunct="1">
        <a:defRPr kumimoji="1" sz="6449" kern="1200">
          <a:solidFill>
            <a:schemeClr val="tx1"/>
          </a:solidFill>
          <a:latin typeface="+mn-lt"/>
          <a:ea typeface="+mn-ea"/>
          <a:cs typeface="+mn-cs"/>
        </a:defRPr>
      </a:lvl1pPr>
      <a:lvl2pPr marL="1637965" algn="l" defTabSz="3275929" rtl="0" eaLnBrk="1" latinLnBrk="0" hangingPunct="1">
        <a:defRPr kumimoji="1" sz="6449" kern="1200">
          <a:solidFill>
            <a:schemeClr val="tx1"/>
          </a:solidFill>
          <a:latin typeface="+mn-lt"/>
          <a:ea typeface="+mn-ea"/>
          <a:cs typeface="+mn-cs"/>
        </a:defRPr>
      </a:lvl2pPr>
      <a:lvl3pPr marL="3275929" algn="l" defTabSz="3275929" rtl="0" eaLnBrk="1" latinLnBrk="0" hangingPunct="1">
        <a:defRPr kumimoji="1" sz="6449" kern="1200">
          <a:solidFill>
            <a:schemeClr val="tx1"/>
          </a:solidFill>
          <a:latin typeface="+mn-lt"/>
          <a:ea typeface="+mn-ea"/>
          <a:cs typeface="+mn-cs"/>
        </a:defRPr>
      </a:lvl3pPr>
      <a:lvl4pPr marL="4913894" algn="l" defTabSz="3275929" rtl="0" eaLnBrk="1" latinLnBrk="0" hangingPunct="1">
        <a:defRPr kumimoji="1" sz="6449" kern="1200">
          <a:solidFill>
            <a:schemeClr val="tx1"/>
          </a:solidFill>
          <a:latin typeface="+mn-lt"/>
          <a:ea typeface="+mn-ea"/>
          <a:cs typeface="+mn-cs"/>
        </a:defRPr>
      </a:lvl4pPr>
      <a:lvl5pPr marL="6551859" algn="l" defTabSz="3275929" rtl="0" eaLnBrk="1" latinLnBrk="0" hangingPunct="1">
        <a:defRPr kumimoji="1" sz="6449" kern="1200">
          <a:solidFill>
            <a:schemeClr val="tx1"/>
          </a:solidFill>
          <a:latin typeface="+mn-lt"/>
          <a:ea typeface="+mn-ea"/>
          <a:cs typeface="+mn-cs"/>
        </a:defRPr>
      </a:lvl5pPr>
      <a:lvl6pPr marL="8189824" algn="l" defTabSz="3275929" rtl="0" eaLnBrk="1" latinLnBrk="0" hangingPunct="1">
        <a:defRPr kumimoji="1" sz="6449" kern="1200">
          <a:solidFill>
            <a:schemeClr val="tx1"/>
          </a:solidFill>
          <a:latin typeface="+mn-lt"/>
          <a:ea typeface="+mn-ea"/>
          <a:cs typeface="+mn-cs"/>
        </a:defRPr>
      </a:lvl6pPr>
      <a:lvl7pPr marL="9827788" algn="l" defTabSz="3275929" rtl="0" eaLnBrk="1" latinLnBrk="0" hangingPunct="1">
        <a:defRPr kumimoji="1" sz="6449" kern="1200">
          <a:solidFill>
            <a:schemeClr val="tx1"/>
          </a:solidFill>
          <a:latin typeface="+mn-lt"/>
          <a:ea typeface="+mn-ea"/>
          <a:cs typeface="+mn-cs"/>
        </a:defRPr>
      </a:lvl7pPr>
      <a:lvl8pPr marL="11465753" algn="l" defTabSz="3275929" rtl="0" eaLnBrk="1" latinLnBrk="0" hangingPunct="1">
        <a:defRPr kumimoji="1" sz="6449" kern="1200">
          <a:solidFill>
            <a:schemeClr val="tx1"/>
          </a:solidFill>
          <a:latin typeface="+mn-lt"/>
          <a:ea typeface="+mn-ea"/>
          <a:cs typeface="+mn-cs"/>
        </a:defRPr>
      </a:lvl8pPr>
      <a:lvl9pPr marL="13103718" algn="l" defTabSz="3275929" rtl="0" eaLnBrk="1" latinLnBrk="0" hangingPunct="1">
        <a:defRPr kumimoji="1" sz="64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28" Type="http://schemas.openxmlformats.org/officeDocument/2006/relationships/image" Target="../media/image25.png"/><Relationship Id="rId36" Type="http://schemas.openxmlformats.org/officeDocument/2006/relationships/image" Target="../media/image34.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jpeg"/><Relationship Id="rId27" Type="http://schemas.openxmlformats.org/officeDocument/2006/relationships/image" Target="../media/image26.png"/><Relationship Id="rId30" Type="http://schemas.openxmlformats.org/officeDocument/2006/relationships/image" Target="../media/image28.tiff"/><Relationship Id="rId35" Type="http://schemas.openxmlformats.org/officeDocument/2006/relationships/image" Target="../media/image33.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グループ化 186">
            <a:extLst>
              <a:ext uri="{FF2B5EF4-FFF2-40B4-BE49-F238E27FC236}">
                <a16:creationId xmlns:a16="http://schemas.microsoft.com/office/drawing/2014/main" id="{B64F4C09-B4CE-B5D2-C564-0AA86502D9C7}"/>
              </a:ext>
            </a:extLst>
          </p:cNvPr>
          <p:cNvGrpSpPr/>
          <p:nvPr/>
        </p:nvGrpSpPr>
        <p:grpSpPr>
          <a:xfrm>
            <a:off x="714777" y="2181332"/>
            <a:ext cx="31101804" cy="1937975"/>
            <a:chOff x="722639" y="1815309"/>
            <a:chExt cx="31443930" cy="1959293"/>
          </a:xfrm>
        </p:grpSpPr>
        <p:grpSp>
          <p:nvGrpSpPr>
            <p:cNvPr id="166" name="グループ化 165">
              <a:extLst>
                <a:ext uri="{FF2B5EF4-FFF2-40B4-BE49-F238E27FC236}">
                  <a16:creationId xmlns:a16="http://schemas.microsoft.com/office/drawing/2014/main" id="{B2307018-1861-6232-EB43-D15B8318DCFD}"/>
                </a:ext>
              </a:extLst>
            </p:cNvPr>
            <p:cNvGrpSpPr/>
            <p:nvPr/>
          </p:nvGrpSpPr>
          <p:grpSpPr>
            <a:xfrm>
              <a:off x="722639" y="1834359"/>
              <a:ext cx="5859780" cy="1940243"/>
              <a:chOff x="722639" y="1834359"/>
              <a:chExt cx="5859780" cy="1940243"/>
            </a:xfrm>
          </p:grpSpPr>
          <p:pic>
            <p:nvPicPr>
              <p:cNvPr id="7172" name="Picture 4" descr="インカ帝国と石積み・宇宙人 | TARORIN.COM">
                <a:extLst>
                  <a:ext uri="{FF2B5EF4-FFF2-40B4-BE49-F238E27FC236}">
                    <a16:creationId xmlns:a16="http://schemas.microsoft.com/office/drawing/2014/main" id="{DA8849A7-E1B9-65E7-B9BB-C680C62F2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4" descr="インカ帝国と石積み・宇宙人 | TARORIN.COM">
                <a:extLst>
                  <a:ext uri="{FF2B5EF4-FFF2-40B4-BE49-F238E27FC236}">
                    <a16:creationId xmlns:a16="http://schemas.microsoft.com/office/drawing/2014/main" id="{F9450AC5-F4DA-4529-48CC-3AF0C69B0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3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9" name="グループ化 168">
              <a:extLst>
                <a:ext uri="{FF2B5EF4-FFF2-40B4-BE49-F238E27FC236}">
                  <a16:creationId xmlns:a16="http://schemas.microsoft.com/office/drawing/2014/main" id="{F45C771A-4064-DE54-D050-D1A97C5EB70E}"/>
                </a:ext>
              </a:extLst>
            </p:cNvPr>
            <p:cNvGrpSpPr/>
            <p:nvPr/>
          </p:nvGrpSpPr>
          <p:grpSpPr>
            <a:xfrm>
              <a:off x="6570989" y="1834359"/>
              <a:ext cx="5859780" cy="1940243"/>
              <a:chOff x="722639" y="1834359"/>
              <a:chExt cx="5859780" cy="1940243"/>
            </a:xfrm>
          </p:grpSpPr>
          <p:pic>
            <p:nvPicPr>
              <p:cNvPr id="171" name="Picture 4" descr="インカ帝国と石積み・宇宙人 | TARORIN.COM">
                <a:extLst>
                  <a:ext uri="{FF2B5EF4-FFF2-40B4-BE49-F238E27FC236}">
                    <a16:creationId xmlns:a16="http://schemas.microsoft.com/office/drawing/2014/main" id="{EEAE5C28-347D-A863-61CC-B3CEC27E0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4" descr="インカ帝国と石積み・宇宙人 | TARORIN.COM">
                <a:extLst>
                  <a:ext uri="{FF2B5EF4-FFF2-40B4-BE49-F238E27FC236}">
                    <a16:creationId xmlns:a16="http://schemas.microsoft.com/office/drawing/2014/main" id="{221C3B0A-637C-4C50-7720-7BAA35A57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3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 name="グループ化 172">
              <a:extLst>
                <a:ext uri="{FF2B5EF4-FFF2-40B4-BE49-F238E27FC236}">
                  <a16:creationId xmlns:a16="http://schemas.microsoft.com/office/drawing/2014/main" id="{ED8DF908-0027-E247-4EA2-B9E661015DAA}"/>
                </a:ext>
              </a:extLst>
            </p:cNvPr>
            <p:cNvGrpSpPr/>
            <p:nvPr/>
          </p:nvGrpSpPr>
          <p:grpSpPr>
            <a:xfrm>
              <a:off x="12419339" y="1834359"/>
              <a:ext cx="5859780" cy="1940243"/>
              <a:chOff x="722639" y="1834359"/>
              <a:chExt cx="5859780" cy="1940243"/>
            </a:xfrm>
          </p:grpSpPr>
          <p:pic>
            <p:nvPicPr>
              <p:cNvPr id="174" name="Picture 4" descr="インカ帝国と石積み・宇宙人 | TARORIN.COM">
                <a:extLst>
                  <a:ext uri="{FF2B5EF4-FFF2-40B4-BE49-F238E27FC236}">
                    <a16:creationId xmlns:a16="http://schemas.microsoft.com/office/drawing/2014/main" id="{9DF18B2B-B917-A0FF-6BD1-F61443B0E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4" descr="インカ帝国と石積み・宇宙人 | TARORIN.COM">
                <a:extLst>
                  <a:ext uri="{FF2B5EF4-FFF2-40B4-BE49-F238E27FC236}">
                    <a16:creationId xmlns:a16="http://schemas.microsoft.com/office/drawing/2014/main" id="{4299D233-DB25-DE32-5F44-BF26A8E50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3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7" name="グループ化 176">
              <a:extLst>
                <a:ext uri="{FF2B5EF4-FFF2-40B4-BE49-F238E27FC236}">
                  <a16:creationId xmlns:a16="http://schemas.microsoft.com/office/drawing/2014/main" id="{5E5E9D2F-EADE-D0AA-B389-F068727EB580}"/>
                </a:ext>
              </a:extLst>
            </p:cNvPr>
            <p:cNvGrpSpPr/>
            <p:nvPr/>
          </p:nvGrpSpPr>
          <p:grpSpPr>
            <a:xfrm>
              <a:off x="18286739" y="1834359"/>
              <a:ext cx="5859780" cy="1940243"/>
              <a:chOff x="722639" y="1834359"/>
              <a:chExt cx="5859780" cy="1940243"/>
            </a:xfrm>
          </p:grpSpPr>
          <p:pic>
            <p:nvPicPr>
              <p:cNvPr id="179" name="Picture 4" descr="インカ帝国と石積み・宇宙人 | TARORIN.COM">
                <a:extLst>
                  <a:ext uri="{FF2B5EF4-FFF2-40B4-BE49-F238E27FC236}">
                    <a16:creationId xmlns:a16="http://schemas.microsoft.com/office/drawing/2014/main" id="{670C9499-3145-0337-1241-7AA00B19A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インカ帝国と石積み・宇宙人 | TARORIN.COM">
                <a:extLst>
                  <a:ext uri="{FF2B5EF4-FFF2-40B4-BE49-F238E27FC236}">
                    <a16:creationId xmlns:a16="http://schemas.microsoft.com/office/drawing/2014/main" id="{927E32D7-8344-95EA-1198-056E0EA18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3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1" name="グループ化 180">
              <a:extLst>
                <a:ext uri="{FF2B5EF4-FFF2-40B4-BE49-F238E27FC236}">
                  <a16:creationId xmlns:a16="http://schemas.microsoft.com/office/drawing/2014/main" id="{2E016B8A-9E14-DF23-B937-32CC94ECE8A1}"/>
                </a:ext>
              </a:extLst>
            </p:cNvPr>
            <p:cNvGrpSpPr/>
            <p:nvPr/>
          </p:nvGrpSpPr>
          <p:grpSpPr>
            <a:xfrm>
              <a:off x="24135089" y="1834359"/>
              <a:ext cx="5859780" cy="1940243"/>
              <a:chOff x="722639" y="1834359"/>
              <a:chExt cx="5859780" cy="1940243"/>
            </a:xfrm>
          </p:grpSpPr>
          <p:pic>
            <p:nvPicPr>
              <p:cNvPr id="182" name="Picture 4" descr="インカ帝国と石積み・宇宙人 | TARORIN.COM">
                <a:extLst>
                  <a:ext uri="{FF2B5EF4-FFF2-40B4-BE49-F238E27FC236}">
                    <a16:creationId xmlns:a16="http://schemas.microsoft.com/office/drawing/2014/main" id="{91DA2ED0-32D4-16BC-5479-D9A8429FF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インカ帝国と石積み・宇宙人 | TARORIN.COM">
                <a:extLst>
                  <a:ext uri="{FF2B5EF4-FFF2-40B4-BE49-F238E27FC236}">
                    <a16:creationId xmlns:a16="http://schemas.microsoft.com/office/drawing/2014/main" id="{C4D5466E-EE1F-78F7-791F-86528327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3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 name="グループ化 183">
              <a:extLst>
                <a:ext uri="{FF2B5EF4-FFF2-40B4-BE49-F238E27FC236}">
                  <a16:creationId xmlns:a16="http://schemas.microsoft.com/office/drawing/2014/main" id="{4C7BA7B5-F7FB-041F-D3F2-702F96E84000}"/>
                </a:ext>
              </a:extLst>
            </p:cNvPr>
            <p:cNvGrpSpPr/>
            <p:nvPr/>
          </p:nvGrpSpPr>
          <p:grpSpPr>
            <a:xfrm>
              <a:off x="26306789" y="1815309"/>
              <a:ext cx="5859780" cy="1940243"/>
              <a:chOff x="722639" y="1834359"/>
              <a:chExt cx="5859780" cy="1940243"/>
            </a:xfrm>
          </p:grpSpPr>
          <p:pic>
            <p:nvPicPr>
              <p:cNvPr id="185" name="Picture 4" descr="インカ帝国と石積み・宇宙人 | TARORIN.COM">
                <a:extLst>
                  <a:ext uri="{FF2B5EF4-FFF2-40B4-BE49-F238E27FC236}">
                    <a16:creationId xmlns:a16="http://schemas.microsoft.com/office/drawing/2014/main" id="{93E980F3-FCE3-8D0A-1C36-A0CD183F9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4" descr="インカ帝国と石積み・宇宙人 | TARORIN.COM">
                <a:extLst>
                  <a:ext uri="{FF2B5EF4-FFF2-40B4-BE49-F238E27FC236}">
                    <a16:creationId xmlns:a16="http://schemas.microsoft.com/office/drawing/2014/main" id="{A8C4F46B-7DB6-9DFF-FC2F-55474FDC98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339" y="1834359"/>
                <a:ext cx="2926080" cy="194024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3" name="グループ化 162">
            <a:extLst>
              <a:ext uri="{FF2B5EF4-FFF2-40B4-BE49-F238E27FC236}">
                <a16:creationId xmlns:a16="http://schemas.microsoft.com/office/drawing/2014/main" id="{DD2131D0-C7AB-FD76-0BE5-038EC7FFB17A}"/>
              </a:ext>
            </a:extLst>
          </p:cNvPr>
          <p:cNvGrpSpPr/>
          <p:nvPr/>
        </p:nvGrpSpPr>
        <p:grpSpPr>
          <a:xfrm>
            <a:off x="697500" y="6325239"/>
            <a:ext cx="31070658" cy="2135589"/>
            <a:chOff x="705172" y="6004799"/>
            <a:chExt cx="31412441" cy="1418015"/>
          </a:xfrm>
        </p:grpSpPr>
        <p:grpSp>
          <p:nvGrpSpPr>
            <p:cNvPr id="140" name="グループ化 139">
              <a:extLst>
                <a:ext uri="{FF2B5EF4-FFF2-40B4-BE49-F238E27FC236}">
                  <a16:creationId xmlns:a16="http://schemas.microsoft.com/office/drawing/2014/main" id="{AD610FEF-FF90-566E-EECC-958040D31F0C}"/>
                </a:ext>
              </a:extLst>
            </p:cNvPr>
            <p:cNvGrpSpPr/>
            <p:nvPr/>
          </p:nvGrpSpPr>
          <p:grpSpPr>
            <a:xfrm>
              <a:off x="705172" y="6005024"/>
              <a:ext cx="11505848" cy="1417790"/>
              <a:chOff x="705172" y="6005024"/>
              <a:chExt cx="11505848" cy="1417790"/>
            </a:xfrm>
          </p:grpSpPr>
          <p:pic>
            <p:nvPicPr>
              <p:cNvPr id="133" name="図 132">
                <a:extLst>
                  <a:ext uri="{FF2B5EF4-FFF2-40B4-BE49-F238E27FC236}">
                    <a16:creationId xmlns:a16="http://schemas.microsoft.com/office/drawing/2014/main" id="{CF08A60F-1701-B7A2-06CA-65EAA7BCB23A}"/>
                  </a:ext>
                </a:extLst>
              </p:cNvPr>
              <p:cNvPicPr>
                <a:picLocks noChangeAspect="1"/>
              </p:cNvPicPr>
              <p:nvPr/>
            </p:nvPicPr>
            <p:blipFill>
              <a:blip r:embed="rId3"/>
              <a:stretch>
                <a:fillRect/>
              </a:stretch>
            </p:blipFill>
            <p:spPr>
              <a:xfrm>
                <a:off x="705172" y="6005772"/>
                <a:ext cx="2869807" cy="1417042"/>
              </a:xfrm>
              <a:prstGeom prst="rect">
                <a:avLst/>
              </a:prstGeom>
            </p:spPr>
          </p:pic>
          <p:pic>
            <p:nvPicPr>
              <p:cNvPr id="135" name="図 134">
                <a:extLst>
                  <a:ext uri="{FF2B5EF4-FFF2-40B4-BE49-F238E27FC236}">
                    <a16:creationId xmlns:a16="http://schemas.microsoft.com/office/drawing/2014/main" id="{2155054C-06C7-80D0-AEC8-768F10354BEE}"/>
                  </a:ext>
                </a:extLst>
              </p:cNvPr>
              <p:cNvPicPr>
                <a:picLocks noChangeAspect="1"/>
              </p:cNvPicPr>
              <p:nvPr/>
            </p:nvPicPr>
            <p:blipFill>
              <a:blip r:embed="rId3"/>
              <a:stretch>
                <a:fillRect/>
              </a:stretch>
            </p:blipFill>
            <p:spPr>
              <a:xfrm>
                <a:off x="3588113" y="6005024"/>
                <a:ext cx="2869807" cy="1417042"/>
              </a:xfrm>
              <a:prstGeom prst="rect">
                <a:avLst/>
              </a:prstGeom>
            </p:spPr>
          </p:pic>
          <p:pic>
            <p:nvPicPr>
              <p:cNvPr id="137" name="図 136">
                <a:extLst>
                  <a:ext uri="{FF2B5EF4-FFF2-40B4-BE49-F238E27FC236}">
                    <a16:creationId xmlns:a16="http://schemas.microsoft.com/office/drawing/2014/main" id="{4C756950-82DF-6473-1E48-3D83F59D40C4}"/>
                  </a:ext>
                </a:extLst>
              </p:cNvPr>
              <p:cNvPicPr>
                <a:picLocks noChangeAspect="1"/>
              </p:cNvPicPr>
              <p:nvPr/>
            </p:nvPicPr>
            <p:blipFill>
              <a:blip r:embed="rId3"/>
              <a:stretch>
                <a:fillRect/>
              </a:stretch>
            </p:blipFill>
            <p:spPr>
              <a:xfrm>
                <a:off x="6458272" y="6005772"/>
                <a:ext cx="2869807" cy="1417042"/>
              </a:xfrm>
              <a:prstGeom prst="rect">
                <a:avLst/>
              </a:prstGeom>
            </p:spPr>
          </p:pic>
          <p:pic>
            <p:nvPicPr>
              <p:cNvPr id="139" name="図 138">
                <a:extLst>
                  <a:ext uri="{FF2B5EF4-FFF2-40B4-BE49-F238E27FC236}">
                    <a16:creationId xmlns:a16="http://schemas.microsoft.com/office/drawing/2014/main" id="{B9973404-DF32-898F-7624-3DA24BB69FB4}"/>
                  </a:ext>
                </a:extLst>
              </p:cNvPr>
              <p:cNvPicPr>
                <a:picLocks noChangeAspect="1"/>
              </p:cNvPicPr>
              <p:nvPr/>
            </p:nvPicPr>
            <p:blipFill>
              <a:blip r:embed="rId3"/>
              <a:stretch>
                <a:fillRect/>
              </a:stretch>
            </p:blipFill>
            <p:spPr>
              <a:xfrm>
                <a:off x="9341213" y="6005024"/>
                <a:ext cx="2869807" cy="1417042"/>
              </a:xfrm>
              <a:prstGeom prst="rect">
                <a:avLst/>
              </a:prstGeom>
            </p:spPr>
          </p:pic>
        </p:grpSp>
        <p:grpSp>
          <p:nvGrpSpPr>
            <p:cNvPr id="141" name="グループ化 140">
              <a:extLst>
                <a:ext uri="{FF2B5EF4-FFF2-40B4-BE49-F238E27FC236}">
                  <a16:creationId xmlns:a16="http://schemas.microsoft.com/office/drawing/2014/main" id="{AE49ABD0-E0ED-2EEC-2825-6434E3D62851}"/>
                </a:ext>
              </a:extLst>
            </p:cNvPr>
            <p:cNvGrpSpPr/>
            <p:nvPr/>
          </p:nvGrpSpPr>
          <p:grpSpPr>
            <a:xfrm>
              <a:off x="12210715" y="6004799"/>
              <a:ext cx="11505848" cy="1417790"/>
              <a:chOff x="705172" y="6005024"/>
              <a:chExt cx="11505848" cy="1417790"/>
            </a:xfrm>
          </p:grpSpPr>
          <p:pic>
            <p:nvPicPr>
              <p:cNvPr id="144" name="図 143">
                <a:extLst>
                  <a:ext uri="{FF2B5EF4-FFF2-40B4-BE49-F238E27FC236}">
                    <a16:creationId xmlns:a16="http://schemas.microsoft.com/office/drawing/2014/main" id="{DCA48309-E5A9-5012-C231-757DBFF171FE}"/>
                  </a:ext>
                </a:extLst>
              </p:cNvPr>
              <p:cNvPicPr>
                <a:picLocks noChangeAspect="1"/>
              </p:cNvPicPr>
              <p:nvPr/>
            </p:nvPicPr>
            <p:blipFill>
              <a:blip r:embed="rId3"/>
              <a:stretch>
                <a:fillRect/>
              </a:stretch>
            </p:blipFill>
            <p:spPr>
              <a:xfrm>
                <a:off x="705172" y="6005772"/>
                <a:ext cx="2869807" cy="1417042"/>
              </a:xfrm>
              <a:prstGeom prst="rect">
                <a:avLst/>
              </a:prstGeom>
            </p:spPr>
          </p:pic>
          <p:pic>
            <p:nvPicPr>
              <p:cNvPr id="148" name="図 147">
                <a:extLst>
                  <a:ext uri="{FF2B5EF4-FFF2-40B4-BE49-F238E27FC236}">
                    <a16:creationId xmlns:a16="http://schemas.microsoft.com/office/drawing/2014/main" id="{027F4ACF-C346-AC0B-69C8-54203CF86F80}"/>
                  </a:ext>
                </a:extLst>
              </p:cNvPr>
              <p:cNvPicPr>
                <a:picLocks noChangeAspect="1"/>
              </p:cNvPicPr>
              <p:nvPr/>
            </p:nvPicPr>
            <p:blipFill>
              <a:blip r:embed="rId3"/>
              <a:stretch>
                <a:fillRect/>
              </a:stretch>
            </p:blipFill>
            <p:spPr>
              <a:xfrm>
                <a:off x="3588113" y="6005024"/>
                <a:ext cx="2869807" cy="1417042"/>
              </a:xfrm>
              <a:prstGeom prst="rect">
                <a:avLst/>
              </a:prstGeom>
            </p:spPr>
          </p:pic>
          <p:pic>
            <p:nvPicPr>
              <p:cNvPr id="154" name="図 153">
                <a:extLst>
                  <a:ext uri="{FF2B5EF4-FFF2-40B4-BE49-F238E27FC236}">
                    <a16:creationId xmlns:a16="http://schemas.microsoft.com/office/drawing/2014/main" id="{AAC0755C-73CB-FBEF-82B3-847BC8150048}"/>
                  </a:ext>
                </a:extLst>
              </p:cNvPr>
              <p:cNvPicPr>
                <a:picLocks noChangeAspect="1"/>
              </p:cNvPicPr>
              <p:nvPr/>
            </p:nvPicPr>
            <p:blipFill>
              <a:blip r:embed="rId3"/>
              <a:stretch>
                <a:fillRect/>
              </a:stretch>
            </p:blipFill>
            <p:spPr>
              <a:xfrm>
                <a:off x="6458272" y="6005772"/>
                <a:ext cx="2869807" cy="1417042"/>
              </a:xfrm>
              <a:prstGeom prst="rect">
                <a:avLst/>
              </a:prstGeom>
            </p:spPr>
          </p:pic>
          <p:pic>
            <p:nvPicPr>
              <p:cNvPr id="156" name="図 155">
                <a:extLst>
                  <a:ext uri="{FF2B5EF4-FFF2-40B4-BE49-F238E27FC236}">
                    <a16:creationId xmlns:a16="http://schemas.microsoft.com/office/drawing/2014/main" id="{E0B919E3-16E4-52A9-A74A-3150CD704733}"/>
                  </a:ext>
                </a:extLst>
              </p:cNvPr>
              <p:cNvPicPr>
                <a:picLocks noChangeAspect="1"/>
              </p:cNvPicPr>
              <p:nvPr/>
            </p:nvPicPr>
            <p:blipFill>
              <a:blip r:embed="rId3"/>
              <a:stretch>
                <a:fillRect/>
              </a:stretch>
            </p:blipFill>
            <p:spPr>
              <a:xfrm>
                <a:off x="9341213" y="6005024"/>
                <a:ext cx="2869807" cy="1417042"/>
              </a:xfrm>
              <a:prstGeom prst="rect">
                <a:avLst/>
              </a:prstGeom>
            </p:spPr>
          </p:pic>
        </p:grpSp>
        <p:grpSp>
          <p:nvGrpSpPr>
            <p:cNvPr id="157" name="グループ化 156">
              <a:extLst>
                <a:ext uri="{FF2B5EF4-FFF2-40B4-BE49-F238E27FC236}">
                  <a16:creationId xmlns:a16="http://schemas.microsoft.com/office/drawing/2014/main" id="{A7ED8A79-8553-2A96-A34B-1BB1B1CA4ABC}"/>
                </a:ext>
              </a:extLst>
            </p:cNvPr>
            <p:cNvGrpSpPr/>
            <p:nvPr/>
          </p:nvGrpSpPr>
          <p:grpSpPr>
            <a:xfrm>
              <a:off x="20611765" y="6004799"/>
              <a:ext cx="11505848" cy="1417790"/>
              <a:chOff x="705172" y="6005024"/>
              <a:chExt cx="11505848" cy="1417790"/>
            </a:xfrm>
          </p:grpSpPr>
          <p:pic>
            <p:nvPicPr>
              <p:cNvPr id="158" name="図 157">
                <a:extLst>
                  <a:ext uri="{FF2B5EF4-FFF2-40B4-BE49-F238E27FC236}">
                    <a16:creationId xmlns:a16="http://schemas.microsoft.com/office/drawing/2014/main" id="{CA15EBF3-523C-D6A8-4F64-D573C0E8F9AF}"/>
                  </a:ext>
                </a:extLst>
              </p:cNvPr>
              <p:cNvPicPr>
                <a:picLocks noChangeAspect="1"/>
              </p:cNvPicPr>
              <p:nvPr/>
            </p:nvPicPr>
            <p:blipFill>
              <a:blip r:embed="rId3"/>
              <a:stretch>
                <a:fillRect/>
              </a:stretch>
            </p:blipFill>
            <p:spPr>
              <a:xfrm>
                <a:off x="705172" y="6005772"/>
                <a:ext cx="2869807" cy="1417042"/>
              </a:xfrm>
              <a:prstGeom prst="rect">
                <a:avLst/>
              </a:prstGeom>
            </p:spPr>
          </p:pic>
          <p:pic>
            <p:nvPicPr>
              <p:cNvPr id="160" name="図 159">
                <a:extLst>
                  <a:ext uri="{FF2B5EF4-FFF2-40B4-BE49-F238E27FC236}">
                    <a16:creationId xmlns:a16="http://schemas.microsoft.com/office/drawing/2014/main" id="{8421DFCA-0CA2-12C9-8875-1090A347AD77}"/>
                  </a:ext>
                </a:extLst>
              </p:cNvPr>
              <p:cNvPicPr>
                <a:picLocks noChangeAspect="1"/>
              </p:cNvPicPr>
              <p:nvPr/>
            </p:nvPicPr>
            <p:blipFill>
              <a:blip r:embed="rId3"/>
              <a:stretch>
                <a:fillRect/>
              </a:stretch>
            </p:blipFill>
            <p:spPr>
              <a:xfrm>
                <a:off x="3588113" y="6005024"/>
                <a:ext cx="2869807" cy="1417042"/>
              </a:xfrm>
              <a:prstGeom prst="rect">
                <a:avLst/>
              </a:prstGeom>
            </p:spPr>
          </p:pic>
          <p:pic>
            <p:nvPicPr>
              <p:cNvPr id="161" name="図 160">
                <a:extLst>
                  <a:ext uri="{FF2B5EF4-FFF2-40B4-BE49-F238E27FC236}">
                    <a16:creationId xmlns:a16="http://schemas.microsoft.com/office/drawing/2014/main" id="{60C36CEB-E306-EB37-FAD1-3D2BEC9BE983}"/>
                  </a:ext>
                </a:extLst>
              </p:cNvPr>
              <p:cNvPicPr>
                <a:picLocks noChangeAspect="1"/>
              </p:cNvPicPr>
              <p:nvPr/>
            </p:nvPicPr>
            <p:blipFill>
              <a:blip r:embed="rId3"/>
              <a:stretch>
                <a:fillRect/>
              </a:stretch>
            </p:blipFill>
            <p:spPr>
              <a:xfrm>
                <a:off x="6458272" y="6005772"/>
                <a:ext cx="2869807" cy="1417042"/>
              </a:xfrm>
              <a:prstGeom prst="rect">
                <a:avLst/>
              </a:prstGeom>
            </p:spPr>
          </p:pic>
          <p:pic>
            <p:nvPicPr>
              <p:cNvPr id="162" name="図 161">
                <a:extLst>
                  <a:ext uri="{FF2B5EF4-FFF2-40B4-BE49-F238E27FC236}">
                    <a16:creationId xmlns:a16="http://schemas.microsoft.com/office/drawing/2014/main" id="{9ABDACDD-F5E1-1D3B-194D-37C42142085E}"/>
                  </a:ext>
                </a:extLst>
              </p:cNvPr>
              <p:cNvPicPr>
                <a:picLocks noChangeAspect="1"/>
              </p:cNvPicPr>
              <p:nvPr/>
            </p:nvPicPr>
            <p:blipFill>
              <a:blip r:embed="rId3"/>
              <a:stretch>
                <a:fillRect/>
              </a:stretch>
            </p:blipFill>
            <p:spPr>
              <a:xfrm>
                <a:off x="9341213" y="6005024"/>
                <a:ext cx="2869807" cy="1417042"/>
              </a:xfrm>
              <a:prstGeom prst="rect">
                <a:avLst/>
              </a:prstGeom>
            </p:spPr>
          </p:pic>
        </p:grpSp>
      </p:grpSp>
      <p:pic>
        <p:nvPicPr>
          <p:cNvPr id="88" name="図 87">
            <a:extLst>
              <a:ext uri="{FF2B5EF4-FFF2-40B4-BE49-F238E27FC236}">
                <a16:creationId xmlns:a16="http://schemas.microsoft.com/office/drawing/2014/main" id="{887AD96B-60A8-F408-DD25-FAE7D3C659E3}"/>
              </a:ext>
            </a:extLst>
          </p:cNvPr>
          <p:cNvPicPr>
            <a:picLocks noChangeAspect="1"/>
          </p:cNvPicPr>
          <p:nvPr/>
        </p:nvPicPr>
        <p:blipFill>
          <a:blip r:embed="rId4"/>
          <a:stretch>
            <a:fillRect/>
          </a:stretch>
        </p:blipFill>
        <p:spPr>
          <a:xfrm>
            <a:off x="16934543" y="18115593"/>
            <a:ext cx="14713386" cy="9689629"/>
          </a:xfrm>
          <a:prstGeom prst="rect">
            <a:avLst/>
          </a:prstGeom>
        </p:spPr>
      </p:pic>
      <p:pic>
        <p:nvPicPr>
          <p:cNvPr id="131" name="図 130">
            <a:extLst>
              <a:ext uri="{FF2B5EF4-FFF2-40B4-BE49-F238E27FC236}">
                <a16:creationId xmlns:a16="http://schemas.microsoft.com/office/drawing/2014/main" id="{5221B8F2-2C0E-9A49-CB3B-143E726F2474}"/>
              </a:ext>
            </a:extLst>
          </p:cNvPr>
          <p:cNvPicPr>
            <a:picLocks noChangeAspect="1"/>
          </p:cNvPicPr>
          <p:nvPr/>
        </p:nvPicPr>
        <p:blipFill>
          <a:blip r:embed="rId5"/>
          <a:stretch>
            <a:fillRect/>
          </a:stretch>
        </p:blipFill>
        <p:spPr>
          <a:xfrm>
            <a:off x="20553514" y="22090121"/>
            <a:ext cx="6818358" cy="5525894"/>
          </a:xfrm>
          <a:prstGeom prst="rect">
            <a:avLst/>
          </a:prstGeom>
        </p:spPr>
      </p:pic>
      <p:pic>
        <p:nvPicPr>
          <p:cNvPr id="108" name="図 107">
            <a:extLst>
              <a:ext uri="{FF2B5EF4-FFF2-40B4-BE49-F238E27FC236}">
                <a16:creationId xmlns:a16="http://schemas.microsoft.com/office/drawing/2014/main" id="{F57B9506-0CAA-F082-5017-73DD2B25DBD3}"/>
              </a:ext>
            </a:extLst>
          </p:cNvPr>
          <p:cNvPicPr>
            <a:picLocks noChangeAspect="1"/>
          </p:cNvPicPr>
          <p:nvPr/>
        </p:nvPicPr>
        <p:blipFill>
          <a:blip r:embed="rId6"/>
          <a:stretch>
            <a:fillRect/>
          </a:stretch>
        </p:blipFill>
        <p:spPr>
          <a:xfrm>
            <a:off x="16911293" y="8608125"/>
            <a:ext cx="14812716" cy="9296162"/>
          </a:xfrm>
          <a:prstGeom prst="rect">
            <a:avLst/>
          </a:prstGeom>
        </p:spPr>
      </p:pic>
      <p:pic>
        <p:nvPicPr>
          <p:cNvPr id="122" name="図 121">
            <a:extLst>
              <a:ext uri="{FF2B5EF4-FFF2-40B4-BE49-F238E27FC236}">
                <a16:creationId xmlns:a16="http://schemas.microsoft.com/office/drawing/2014/main" id="{A5AA536F-8BF4-CBC2-5DA0-65EB37026596}"/>
              </a:ext>
            </a:extLst>
          </p:cNvPr>
          <p:cNvPicPr>
            <a:picLocks noChangeAspect="1"/>
          </p:cNvPicPr>
          <p:nvPr/>
        </p:nvPicPr>
        <p:blipFill>
          <a:blip r:embed="rId7"/>
          <a:stretch>
            <a:fillRect/>
          </a:stretch>
        </p:blipFill>
        <p:spPr>
          <a:xfrm>
            <a:off x="17060206" y="13170817"/>
            <a:ext cx="5439235" cy="3734500"/>
          </a:xfrm>
          <a:prstGeom prst="rect">
            <a:avLst/>
          </a:prstGeom>
        </p:spPr>
      </p:pic>
      <p:pic>
        <p:nvPicPr>
          <p:cNvPr id="119" name="図 118">
            <a:extLst>
              <a:ext uri="{FF2B5EF4-FFF2-40B4-BE49-F238E27FC236}">
                <a16:creationId xmlns:a16="http://schemas.microsoft.com/office/drawing/2014/main" id="{C9D3142E-D34C-2756-18A0-447FBC598BE3}"/>
              </a:ext>
            </a:extLst>
          </p:cNvPr>
          <p:cNvPicPr>
            <a:picLocks noChangeAspect="1"/>
          </p:cNvPicPr>
          <p:nvPr/>
        </p:nvPicPr>
        <p:blipFill>
          <a:blip r:embed="rId8"/>
          <a:stretch>
            <a:fillRect/>
          </a:stretch>
        </p:blipFill>
        <p:spPr>
          <a:xfrm>
            <a:off x="22704777" y="11960198"/>
            <a:ext cx="8997051" cy="5494714"/>
          </a:xfrm>
          <a:prstGeom prst="rect">
            <a:avLst/>
          </a:prstGeom>
        </p:spPr>
      </p:pic>
      <p:pic>
        <p:nvPicPr>
          <p:cNvPr id="114" name="図 113">
            <a:extLst>
              <a:ext uri="{FF2B5EF4-FFF2-40B4-BE49-F238E27FC236}">
                <a16:creationId xmlns:a16="http://schemas.microsoft.com/office/drawing/2014/main" id="{FA2D03C6-EDCC-2F5B-6552-745690F40107}"/>
              </a:ext>
            </a:extLst>
          </p:cNvPr>
          <p:cNvPicPr>
            <a:picLocks noChangeAspect="1"/>
          </p:cNvPicPr>
          <p:nvPr/>
        </p:nvPicPr>
        <p:blipFill>
          <a:blip r:embed="rId9"/>
          <a:stretch>
            <a:fillRect/>
          </a:stretch>
        </p:blipFill>
        <p:spPr>
          <a:xfrm>
            <a:off x="16927999" y="33775082"/>
            <a:ext cx="14628255" cy="9126701"/>
          </a:xfrm>
          <a:prstGeom prst="rect">
            <a:avLst/>
          </a:prstGeom>
        </p:spPr>
      </p:pic>
      <p:pic>
        <p:nvPicPr>
          <p:cNvPr id="102" name="図 101">
            <a:extLst>
              <a:ext uri="{FF2B5EF4-FFF2-40B4-BE49-F238E27FC236}">
                <a16:creationId xmlns:a16="http://schemas.microsoft.com/office/drawing/2014/main" id="{26596409-B0E6-FA3B-14B9-56C6F03B799D}"/>
              </a:ext>
            </a:extLst>
          </p:cNvPr>
          <p:cNvPicPr>
            <a:picLocks noChangeAspect="1"/>
          </p:cNvPicPr>
          <p:nvPr/>
        </p:nvPicPr>
        <p:blipFill>
          <a:blip r:embed="rId10"/>
          <a:stretch>
            <a:fillRect/>
          </a:stretch>
        </p:blipFill>
        <p:spPr>
          <a:xfrm>
            <a:off x="659371" y="35777861"/>
            <a:ext cx="15002549" cy="7123922"/>
          </a:xfrm>
          <a:prstGeom prst="rect">
            <a:avLst/>
          </a:prstGeom>
        </p:spPr>
      </p:pic>
      <p:pic>
        <p:nvPicPr>
          <p:cNvPr id="94" name="図 93">
            <a:extLst>
              <a:ext uri="{FF2B5EF4-FFF2-40B4-BE49-F238E27FC236}">
                <a16:creationId xmlns:a16="http://schemas.microsoft.com/office/drawing/2014/main" id="{04B17A46-7E98-A494-E7C8-683B66561D89}"/>
              </a:ext>
            </a:extLst>
          </p:cNvPr>
          <p:cNvPicPr>
            <a:picLocks noChangeAspect="1"/>
          </p:cNvPicPr>
          <p:nvPr/>
        </p:nvPicPr>
        <p:blipFill>
          <a:blip r:embed="rId11"/>
          <a:stretch>
            <a:fillRect/>
          </a:stretch>
        </p:blipFill>
        <p:spPr>
          <a:xfrm>
            <a:off x="691650" y="26739635"/>
            <a:ext cx="14970270" cy="8760707"/>
          </a:xfrm>
          <a:prstGeom prst="rect">
            <a:avLst/>
          </a:prstGeom>
        </p:spPr>
      </p:pic>
      <p:pic>
        <p:nvPicPr>
          <p:cNvPr id="91" name="図 90">
            <a:extLst>
              <a:ext uri="{FF2B5EF4-FFF2-40B4-BE49-F238E27FC236}">
                <a16:creationId xmlns:a16="http://schemas.microsoft.com/office/drawing/2014/main" id="{DCDE8750-BD0B-8807-FD30-757C323E8E71}"/>
              </a:ext>
            </a:extLst>
          </p:cNvPr>
          <p:cNvPicPr>
            <a:picLocks noChangeAspect="1"/>
          </p:cNvPicPr>
          <p:nvPr/>
        </p:nvPicPr>
        <p:blipFill>
          <a:blip r:embed="rId12"/>
          <a:stretch>
            <a:fillRect/>
          </a:stretch>
        </p:blipFill>
        <p:spPr>
          <a:xfrm>
            <a:off x="691651" y="20117840"/>
            <a:ext cx="14970270" cy="6496472"/>
          </a:xfrm>
          <a:prstGeom prst="rect">
            <a:avLst/>
          </a:prstGeom>
        </p:spPr>
      </p:pic>
      <p:pic>
        <p:nvPicPr>
          <p:cNvPr id="45" name="図 44">
            <a:extLst>
              <a:ext uri="{FF2B5EF4-FFF2-40B4-BE49-F238E27FC236}">
                <a16:creationId xmlns:a16="http://schemas.microsoft.com/office/drawing/2014/main" id="{8C022FAC-4924-5168-C62A-BFF779F4E8A9}"/>
              </a:ext>
            </a:extLst>
          </p:cNvPr>
          <p:cNvPicPr>
            <a:picLocks noChangeAspect="1"/>
          </p:cNvPicPr>
          <p:nvPr/>
        </p:nvPicPr>
        <p:blipFill>
          <a:blip r:embed="rId13"/>
          <a:stretch>
            <a:fillRect/>
          </a:stretch>
        </p:blipFill>
        <p:spPr>
          <a:xfrm>
            <a:off x="16927175" y="28250791"/>
            <a:ext cx="14687066" cy="4787398"/>
          </a:xfrm>
          <a:prstGeom prst="rect">
            <a:avLst/>
          </a:prstGeom>
        </p:spPr>
      </p:pic>
      <p:pic>
        <p:nvPicPr>
          <p:cNvPr id="30" name="図 29">
            <a:extLst>
              <a:ext uri="{FF2B5EF4-FFF2-40B4-BE49-F238E27FC236}">
                <a16:creationId xmlns:a16="http://schemas.microsoft.com/office/drawing/2014/main" id="{2A92C31D-F34B-594D-9411-D94EAC824249}"/>
              </a:ext>
            </a:extLst>
          </p:cNvPr>
          <p:cNvPicPr>
            <a:picLocks noChangeAspect="1"/>
          </p:cNvPicPr>
          <p:nvPr/>
        </p:nvPicPr>
        <p:blipFill>
          <a:blip r:embed="rId14"/>
          <a:stretch>
            <a:fillRect/>
          </a:stretch>
        </p:blipFill>
        <p:spPr>
          <a:xfrm>
            <a:off x="691651" y="11391579"/>
            <a:ext cx="14970271" cy="8617180"/>
          </a:xfrm>
          <a:prstGeom prst="rect">
            <a:avLst/>
          </a:prstGeom>
        </p:spPr>
      </p:pic>
      <p:pic>
        <p:nvPicPr>
          <p:cNvPr id="26" name="図 25">
            <a:extLst>
              <a:ext uri="{FF2B5EF4-FFF2-40B4-BE49-F238E27FC236}">
                <a16:creationId xmlns:a16="http://schemas.microsoft.com/office/drawing/2014/main" id="{219E9227-D228-91B1-97FB-BCF903A77987}"/>
              </a:ext>
            </a:extLst>
          </p:cNvPr>
          <p:cNvPicPr>
            <a:picLocks noChangeAspect="1"/>
          </p:cNvPicPr>
          <p:nvPr/>
        </p:nvPicPr>
        <p:blipFill>
          <a:blip r:embed="rId15"/>
          <a:stretch>
            <a:fillRect/>
          </a:stretch>
        </p:blipFill>
        <p:spPr>
          <a:xfrm>
            <a:off x="755248" y="8613252"/>
            <a:ext cx="14963581" cy="2536438"/>
          </a:xfrm>
          <a:prstGeom prst="rect">
            <a:avLst/>
          </a:prstGeom>
        </p:spPr>
      </p:pic>
      <p:sp>
        <p:nvSpPr>
          <p:cNvPr id="150" name="正方形/長方形 149">
            <a:extLst>
              <a:ext uri="{FF2B5EF4-FFF2-40B4-BE49-F238E27FC236}">
                <a16:creationId xmlns:a16="http://schemas.microsoft.com/office/drawing/2014/main" id="{E38AB777-559F-6F88-8935-64017C5D1DDE}"/>
              </a:ext>
            </a:extLst>
          </p:cNvPr>
          <p:cNvSpPr/>
          <p:nvPr/>
        </p:nvSpPr>
        <p:spPr>
          <a:xfrm>
            <a:off x="17203410" y="36859132"/>
            <a:ext cx="13956252" cy="5407876"/>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4">
              <a:solidFill>
                <a:schemeClr val="bg1"/>
              </a:solidFill>
            </a:endParaRPr>
          </a:p>
        </p:txBody>
      </p:sp>
      <p:sp>
        <p:nvSpPr>
          <p:cNvPr id="80" name="四角形: 角を丸くする 79">
            <a:extLst>
              <a:ext uri="{FF2B5EF4-FFF2-40B4-BE49-F238E27FC236}">
                <a16:creationId xmlns:a16="http://schemas.microsoft.com/office/drawing/2014/main" id="{3B14CFA0-8E5B-EDE6-2C2C-746A2969C65E}"/>
              </a:ext>
            </a:extLst>
          </p:cNvPr>
          <p:cNvSpPr/>
          <p:nvPr/>
        </p:nvSpPr>
        <p:spPr>
          <a:xfrm>
            <a:off x="17080427" y="28365862"/>
            <a:ext cx="14445678" cy="5076289"/>
          </a:xfrm>
          <a:prstGeom prst="round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a:endParaRPr lang="en-US" altLang="ja-JP" sz="1424" dirty="0">
              <a:latin typeface="Roboto" panose="02000000000000000000" pitchFamily="2" charset="0"/>
            </a:endParaRPr>
          </a:p>
        </p:txBody>
      </p:sp>
      <p:sp>
        <p:nvSpPr>
          <p:cNvPr id="79" name="四角形: 角を丸くする 78">
            <a:extLst>
              <a:ext uri="{FF2B5EF4-FFF2-40B4-BE49-F238E27FC236}">
                <a16:creationId xmlns:a16="http://schemas.microsoft.com/office/drawing/2014/main" id="{95F601F8-0C00-67C7-BE47-1BEA0A747A51}"/>
              </a:ext>
            </a:extLst>
          </p:cNvPr>
          <p:cNvSpPr/>
          <p:nvPr/>
        </p:nvSpPr>
        <p:spPr>
          <a:xfrm>
            <a:off x="16929684" y="19947466"/>
            <a:ext cx="14718245" cy="7873748"/>
          </a:xfrm>
          <a:prstGeom prst="round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a:endParaRPr lang="en-US" altLang="ja-JP" sz="1424" dirty="0">
              <a:latin typeface="Roboto" panose="02000000000000000000" pitchFamily="2" charset="0"/>
            </a:endParaRPr>
          </a:p>
        </p:txBody>
      </p:sp>
      <p:sp>
        <p:nvSpPr>
          <p:cNvPr id="76" name="四角形: 角を丸くする 75">
            <a:extLst>
              <a:ext uri="{FF2B5EF4-FFF2-40B4-BE49-F238E27FC236}">
                <a16:creationId xmlns:a16="http://schemas.microsoft.com/office/drawing/2014/main" id="{09A74FDD-DEB3-2E7C-FBB8-E23A369D2511}"/>
              </a:ext>
            </a:extLst>
          </p:cNvPr>
          <p:cNvSpPr/>
          <p:nvPr/>
        </p:nvSpPr>
        <p:spPr>
          <a:xfrm>
            <a:off x="16629537" y="8628296"/>
            <a:ext cx="15348140" cy="9057721"/>
          </a:xfrm>
          <a:prstGeom prst="round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l"/>
            <a:endParaRPr lang="en-US" altLang="ja-JP" sz="1424" dirty="0">
              <a:latin typeface="Roboto" panose="02000000000000000000" pitchFamily="2" charset="0"/>
            </a:endParaRPr>
          </a:p>
        </p:txBody>
      </p:sp>
      <p:sp>
        <p:nvSpPr>
          <p:cNvPr id="65" name="四角形: 角を丸くする 64">
            <a:extLst>
              <a:ext uri="{FF2B5EF4-FFF2-40B4-BE49-F238E27FC236}">
                <a16:creationId xmlns:a16="http://schemas.microsoft.com/office/drawing/2014/main" id="{2292F416-34BD-36BE-9196-1D10A5079E1A}"/>
              </a:ext>
            </a:extLst>
          </p:cNvPr>
          <p:cNvSpPr/>
          <p:nvPr/>
        </p:nvSpPr>
        <p:spPr>
          <a:xfrm>
            <a:off x="1111722" y="36356660"/>
            <a:ext cx="14622497" cy="6697693"/>
          </a:xfrm>
          <a:prstGeom prst="round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sz="1424" dirty="0">
              <a:solidFill>
                <a:schemeClr val="bg1"/>
              </a:solidFill>
            </a:endParaRPr>
          </a:p>
        </p:txBody>
      </p:sp>
      <p:sp>
        <p:nvSpPr>
          <p:cNvPr id="56" name="四角形: 角を丸くする 55">
            <a:extLst>
              <a:ext uri="{FF2B5EF4-FFF2-40B4-BE49-F238E27FC236}">
                <a16:creationId xmlns:a16="http://schemas.microsoft.com/office/drawing/2014/main" id="{7E908CF9-E09F-62EE-8DE6-3BF9D89213A4}"/>
              </a:ext>
            </a:extLst>
          </p:cNvPr>
          <p:cNvSpPr/>
          <p:nvPr/>
        </p:nvSpPr>
        <p:spPr>
          <a:xfrm>
            <a:off x="1111723" y="21025762"/>
            <a:ext cx="14706554" cy="5274705"/>
          </a:xfrm>
          <a:prstGeom prst="round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sz="1424" dirty="0">
              <a:solidFill>
                <a:schemeClr val="bg1"/>
              </a:solidFill>
            </a:endParaRPr>
          </a:p>
        </p:txBody>
      </p:sp>
      <p:pic>
        <p:nvPicPr>
          <p:cNvPr id="6" name="コンテンツ プレースホルダー 5">
            <a:extLst>
              <a:ext uri="{FF2B5EF4-FFF2-40B4-BE49-F238E27FC236}">
                <a16:creationId xmlns:a16="http://schemas.microsoft.com/office/drawing/2014/main" id="{42720877-09D5-A320-6438-8425D77A15AB}"/>
              </a:ext>
            </a:extLst>
          </p:cNvPr>
          <p:cNvPicPr>
            <a:picLocks noGrp="1" noChangeAspect="1"/>
          </p:cNvPicPr>
          <p:nvPr>
            <p:ph idx="1"/>
          </p:nvPr>
        </p:nvPicPr>
        <p:blipFill>
          <a:blip r:embed="rId16"/>
          <a:stretch>
            <a:fillRect/>
          </a:stretch>
        </p:blipFill>
        <p:spPr>
          <a:xfrm>
            <a:off x="694473" y="776375"/>
            <a:ext cx="8763090" cy="951690"/>
          </a:xfrm>
          <a:prstGeom prst="rect">
            <a:avLst/>
          </a:prstGeom>
        </p:spPr>
      </p:pic>
      <p:sp>
        <p:nvSpPr>
          <p:cNvPr id="8" name="テキスト ボックス 7">
            <a:extLst>
              <a:ext uri="{FF2B5EF4-FFF2-40B4-BE49-F238E27FC236}">
                <a16:creationId xmlns:a16="http://schemas.microsoft.com/office/drawing/2014/main" id="{FB80441C-E4FD-9C05-8890-FB2BB40BCDEC}"/>
              </a:ext>
            </a:extLst>
          </p:cNvPr>
          <p:cNvSpPr txBox="1"/>
          <p:nvPr/>
        </p:nvSpPr>
        <p:spPr>
          <a:xfrm>
            <a:off x="2160633" y="2263256"/>
            <a:ext cx="29947373" cy="1844832"/>
          </a:xfrm>
          <a:prstGeom prst="rect">
            <a:avLst/>
          </a:prstGeom>
          <a:noFill/>
        </p:spPr>
        <p:txBody>
          <a:bodyPr wrap="square">
            <a:spAutoFit/>
          </a:bodyPr>
          <a:lstStyle/>
          <a:p>
            <a:r>
              <a:rPr lang="en-US" altLang="ja-JP" sz="5697" b="1" noProof="1">
                <a:solidFill>
                  <a:schemeClr val="bg1"/>
                </a:solidFill>
                <a:latin typeface="Roboto Light" panose="02000000000000000000" pitchFamily="2" charset="0"/>
              </a:rPr>
              <a:t>Impact of Particle Shape on Permeability in Unconsolidated Sandstone: Implication from Synthetic Models of Digital Rock Physics</a:t>
            </a:r>
            <a:endParaRPr lang="ja-JP" altLang="en-US" sz="5697" dirty="0">
              <a:solidFill>
                <a:schemeClr val="bg1"/>
              </a:solidFill>
            </a:endParaRPr>
          </a:p>
        </p:txBody>
      </p:sp>
      <p:sp>
        <p:nvSpPr>
          <p:cNvPr id="10" name="テキスト ボックス 9">
            <a:extLst>
              <a:ext uri="{FF2B5EF4-FFF2-40B4-BE49-F238E27FC236}">
                <a16:creationId xmlns:a16="http://schemas.microsoft.com/office/drawing/2014/main" id="{D327D616-39F4-F69C-A6C9-FB599A542AA5}"/>
              </a:ext>
            </a:extLst>
          </p:cNvPr>
          <p:cNvSpPr txBox="1"/>
          <p:nvPr/>
        </p:nvSpPr>
        <p:spPr>
          <a:xfrm>
            <a:off x="921410" y="6562191"/>
            <a:ext cx="30802599" cy="1569660"/>
          </a:xfrm>
          <a:prstGeom prst="rect">
            <a:avLst/>
          </a:prstGeom>
          <a:solidFill>
            <a:schemeClr val="accent4">
              <a:lumMod val="20000"/>
              <a:lumOff val="80000"/>
              <a:alpha val="62000"/>
            </a:schemeClr>
          </a:solidFill>
        </p:spPr>
        <p:txBody>
          <a:bodyPr wrap="square">
            <a:spAutoFit/>
          </a:bodyPr>
          <a:lstStyle/>
          <a:p>
            <a:pPr algn="just"/>
            <a:r>
              <a:rPr lang="en-US" altLang="ja-JP" sz="2400" b="1" noProof="1">
                <a:latin typeface="Roboto" panose="02000000000000000000" pitchFamily="2" charset="0"/>
              </a:rPr>
              <a:t>For effective carbon capture and storage (CCS), sufficient storage capacity and injectivity is crucial. Target reservoir depth of CCS in aquifers can be shallower than conventional E&amp;P project in terms of economic efficiency. It infers that CCS projects have more chance to deal with unconsolidated rocks. Evaluating unconsolidated rocks is sometimes difficult, because there is uncertainty in acquisition of rock cores through drilling, which may result in lack of direct measurement of rock properties. To overcome this obstacle, we employed an indirect evaluation method called Digital Rock Physics (DRP) technology, which integrates the concept of "rock physics" to obtain rock properties from micro-level rock particles, and "digital core laboratory" to replace the conventional experimental method with numerical analysis with the development of X-ray CT equipment.</a:t>
            </a:r>
            <a:endParaRPr lang="en-US" altLang="ja-JP" sz="2400" b="1" dirty="0">
              <a:latin typeface="Roboto" panose="02000000000000000000" pitchFamily="2" charset="0"/>
            </a:endParaRPr>
          </a:p>
        </p:txBody>
      </p:sp>
      <p:pic>
        <p:nvPicPr>
          <p:cNvPr id="11" name="図 10">
            <a:extLst>
              <a:ext uri="{FF2B5EF4-FFF2-40B4-BE49-F238E27FC236}">
                <a16:creationId xmlns:a16="http://schemas.microsoft.com/office/drawing/2014/main" id="{8B816937-6AD7-F3AF-883F-46D67732CF5E}"/>
              </a:ext>
            </a:extLst>
          </p:cNvPr>
          <p:cNvPicPr>
            <a:picLocks noChangeAspect="1"/>
          </p:cNvPicPr>
          <p:nvPr/>
        </p:nvPicPr>
        <p:blipFill>
          <a:blip r:embed="rId17"/>
          <a:stretch>
            <a:fillRect/>
          </a:stretch>
        </p:blipFill>
        <p:spPr>
          <a:xfrm>
            <a:off x="28612680" y="4194308"/>
            <a:ext cx="3051837" cy="1918566"/>
          </a:xfrm>
          <a:prstGeom prst="rect">
            <a:avLst/>
          </a:prstGeom>
        </p:spPr>
      </p:pic>
      <p:pic>
        <p:nvPicPr>
          <p:cNvPr id="2" name="Picture 1046" descr="INPEX-Hi">
            <a:extLst>
              <a:ext uri="{FF2B5EF4-FFF2-40B4-BE49-F238E27FC236}">
                <a16:creationId xmlns:a16="http://schemas.microsoft.com/office/drawing/2014/main" id="{A4B2E41C-BD0B-7F60-F34A-7F68A394DC55}"/>
              </a:ext>
            </a:extLst>
          </p:cNvPr>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24090722" y="696617"/>
            <a:ext cx="7320399" cy="1356676"/>
          </a:xfrm>
          <a:prstGeom prst="rect">
            <a:avLst/>
          </a:prstGeom>
          <a:noFill/>
          <a:ln>
            <a:noFill/>
          </a:ln>
        </p:spPr>
      </p:pic>
      <p:sp>
        <p:nvSpPr>
          <p:cNvPr id="4" name="テキスト ボックス 3">
            <a:extLst>
              <a:ext uri="{FF2B5EF4-FFF2-40B4-BE49-F238E27FC236}">
                <a16:creationId xmlns:a16="http://schemas.microsoft.com/office/drawing/2014/main" id="{98F2FCC6-50D5-7766-781C-2619D24C27B0}"/>
              </a:ext>
            </a:extLst>
          </p:cNvPr>
          <p:cNvSpPr txBox="1"/>
          <p:nvPr/>
        </p:nvSpPr>
        <p:spPr>
          <a:xfrm>
            <a:off x="1035641" y="11361034"/>
            <a:ext cx="4932167" cy="821955"/>
          </a:xfrm>
          <a:prstGeom prst="rect">
            <a:avLst/>
          </a:prstGeom>
          <a:noFill/>
        </p:spPr>
        <p:txBody>
          <a:bodyPr wrap="square">
            <a:spAutoFit/>
          </a:bodyPr>
          <a:lstStyle/>
          <a:p>
            <a:r>
              <a:rPr kumimoji="1" lang="en-US" altLang="ja-JP" sz="4748" noProof="1">
                <a:solidFill>
                  <a:srgbClr val="FFFF00"/>
                </a:solidFill>
              </a:rPr>
              <a:t>Methodology</a:t>
            </a:r>
            <a:endParaRPr lang="ja-JP" altLang="en-US" sz="4748" dirty="0">
              <a:solidFill>
                <a:srgbClr val="FFFF00"/>
              </a:solidFill>
            </a:endParaRPr>
          </a:p>
        </p:txBody>
      </p:sp>
      <p:sp>
        <p:nvSpPr>
          <p:cNvPr id="5" name="テキスト ボックス 4">
            <a:extLst>
              <a:ext uri="{FF2B5EF4-FFF2-40B4-BE49-F238E27FC236}">
                <a16:creationId xmlns:a16="http://schemas.microsoft.com/office/drawing/2014/main" id="{C81435AC-7D3C-3901-F52E-3A5D865878CA}"/>
              </a:ext>
            </a:extLst>
          </p:cNvPr>
          <p:cNvSpPr txBox="1"/>
          <p:nvPr/>
        </p:nvSpPr>
        <p:spPr>
          <a:xfrm>
            <a:off x="1139440" y="5578543"/>
            <a:ext cx="4932167" cy="822982"/>
          </a:xfrm>
          <a:prstGeom prst="rect">
            <a:avLst/>
          </a:prstGeom>
          <a:noFill/>
        </p:spPr>
        <p:txBody>
          <a:bodyPr wrap="square">
            <a:spAutoFit/>
          </a:bodyPr>
          <a:lstStyle/>
          <a:p>
            <a:r>
              <a:rPr lang="en-US" altLang="ja-JP" sz="4748" noProof="1"/>
              <a:t>Introduction</a:t>
            </a:r>
          </a:p>
        </p:txBody>
      </p:sp>
      <p:sp>
        <p:nvSpPr>
          <p:cNvPr id="15" name="テキスト ボックス 14">
            <a:extLst>
              <a:ext uri="{FF2B5EF4-FFF2-40B4-BE49-F238E27FC236}">
                <a16:creationId xmlns:a16="http://schemas.microsoft.com/office/drawing/2014/main" id="{DA05986C-2F4F-E47E-72AD-E8EB218C537A}"/>
              </a:ext>
            </a:extLst>
          </p:cNvPr>
          <p:cNvSpPr txBox="1"/>
          <p:nvPr/>
        </p:nvSpPr>
        <p:spPr>
          <a:xfrm>
            <a:off x="18589748" y="27366276"/>
            <a:ext cx="11427715" cy="395757"/>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Comparision between the measured permeability and calculated permeability by DRP models</a:t>
            </a:r>
            <a:r>
              <a:rPr lang="en-US" altLang="ja-JP" sz="1978" kern="100" dirty="0">
                <a:solidFill>
                  <a:srgbClr val="FFFF00"/>
                </a:solidFill>
                <a:latin typeface="Roboto" panose="02000000000000000000" pitchFamily="2" charset="0"/>
                <a:ea typeface="Roboto" panose="02000000000000000000" pitchFamily="2" charset="0"/>
                <a:cs typeface="Roboto" panose="02000000000000000000" pitchFamily="2" charset="0"/>
              </a:rPr>
              <a:t> </a:t>
            </a:r>
            <a:endParaRPr lang="ja-JP" altLang="ja-JP" sz="1978" kern="100" dirty="0">
              <a:solidFill>
                <a:srgbClr val="FFFF00"/>
              </a:solidFill>
              <a:latin typeface="Roboto" panose="02000000000000000000" pitchFamily="2" charset="0"/>
              <a:ea typeface="Meiryo UI" panose="020B0604030504040204" pitchFamily="50" charset="-128"/>
              <a:cs typeface="Roboto" panose="02000000000000000000" pitchFamily="2" charset="0"/>
            </a:endParaRPr>
          </a:p>
        </p:txBody>
      </p:sp>
      <p:sp>
        <p:nvSpPr>
          <p:cNvPr id="28" name="テキスト ボックス 13">
            <a:extLst>
              <a:ext uri="{FF2B5EF4-FFF2-40B4-BE49-F238E27FC236}">
                <a16:creationId xmlns:a16="http://schemas.microsoft.com/office/drawing/2014/main" id="{DB7293ED-E26D-EAC3-397F-232D02E0A699}"/>
              </a:ext>
            </a:extLst>
          </p:cNvPr>
          <p:cNvSpPr txBox="1"/>
          <p:nvPr/>
        </p:nvSpPr>
        <p:spPr>
          <a:xfrm>
            <a:off x="12993876" y="25037295"/>
            <a:ext cx="1346459" cy="261808"/>
          </a:xfrm>
          <a:prstGeom prst="rect">
            <a:avLst/>
          </a:prstGeom>
          <a:noFill/>
        </p:spPr>
        <p:txBody>
          <a:bodyPr wrap="none" rtlCol="0">
            <a:spAutoFit/>
          </a:bodyPr>
          <a:lstStyle>
            <a:defPPr>
              <a:defRPr lang="ja-JP"/>
            </a:defPPr>
            <a:lvl1pPr marL="0" algn="l" defTabSz="806361" rtl="0" eaLnBrk="1" latinLnBrk="0" hangingPunct="1">
              <a:defRPr kumimoji="1" sz="1280" kern="1200">
                <a:solidFill>
                  <a:schemeClr val="tx1"/>
                </a:solidFill>
                <a:latin typeface="+mn-lt"/>
                <a:ea typeface="+mn-ea"/>
                <a:cs typeface="+mn-cs"/>
              </a:defRPr>
            </a:lvl1pPr>
            <a:lvl2pPr marL="403181" algn="l" defTabSz="806361" rtl="0" eaLnBrk="1" latinLnBrk="0" hangingPunct="1">
              <a:defRPr kumimoji="1" sz="1280" kern="1200">
                <a:solidFill>
                  <a:schemeClr val="tx1"/>
                </a:solidFill>
                <a:latin typeface="+mn-lt"/>
                <a:ea typeface="+mn-ea"/>
                <a:cs typeface="+mn-cs"/>
              </a:defRPr>
            </a:lvl2pPr>
            <a:lvl3pPr marL="806361" algn="l" defTabSz="806361" rtl="0" eaLnBrk="1" latinLnBrk="0" hangingPunct="1">
              <a:defRPr kumimoji="1" sz="1280" kern="1200">
                <a:solidFill>
                  <a:schemeClr val="tx1"/>
                </a:solidFill>
                <a:latin typeface="+mn-lt"/>
                <a:ea typeface="+mn-ea"/>
                <a:cs typeface="+mn-cs"/>
              </a:defRPr>
            </a:lvl3pPr>
            <a:lvl4pPr marL="1209541" algn="l" defTabSz="806361" rtl="0" eaLnBrk="1" latinLnBrk="0" hangingPunct="1">
              <a:defRPr kumimoji="1" sz="1280" kern="1200">
                <a:solidFill>
                  <a:schemeClr val="tx1"/>
                </a:solidFill>
                <a:latin typeface="+mn-lt"/>
                <a:ea typeface="+mn-ea"/>
                <a:cs typeface="+mn-cs"/>
              </a:defRPr>
            </a:lvl4pPr>
            <a:lvl5pPr marL="1612722" algn="l" defTabSz="806361" rtl="0" eaLnBrk="1" latinLnBrk="0" hangingPunct="1">
              <a:defRPr kumimoji="1" sz="1280" kern="1200">
                <a:solidFill>
                  <a:schemeClr val="tx1"/>
                </a:solidFill>
                <a:latin typeface="+mn-lt"/>
                <a:ea typeface="+mn-ea"/>
                <a:cs typeface="+mn-cs"/>
              </a:defRPr>
            </a:lvl5pPr>
            <a:lvl6pPr marL="2015902" algn="l" defTabSz="806361" rtl="0" eaLnBrk="1" latinLnBrk="0" hangingPunct="1">
              <a:defRPr kumimoji="1" sz="1280" kern="1200">
                <a:solidFill>
                  <a:schemeClr val="tx1"/>
                </a:solidFill>
                <a:latin typeface="+mn-lt"/>
                <a:ea typeface="+mn-ea"/>
                <a:cs typeface="+mn-cs"/>
              </a:defRPr>
            </a:lvl6pPr>
            <a:lvl7pPr marL="2419083" algn="l" defTabSz="806361" rtl="0" eaLnBrk="1" latinLnBrk="0" hangingPunct="1">
              <a:defRPr kumimoji="1" sz="1280" kern="1200">
                <a:solidFill>
                  <a:schemeClr val="tx1"/>
                </a:solidFill>
                <a:latin typeface="+mn-lt"/>
                <a:ea typeface="+mn-ea"/>
                <a:cs typeface="+mn-cs"/>
              </a:defRPr>
            </a:lvl7pPr>
            <a:lvl8pPr marL="2822263" algn="l" defTabSz="806361" rtl="0" eaLnBrk="1" latinLnBrk="0" hangingPunct="1">
              <a:defRPr kumimoji="1" sz="1280" kern="1200">
                <a:solidFill>
                  <a:schemeClr val="tx1"/>
                </a:solidFill>
                <a:latin typeface="+mn-lt"/>
                <a:ea typeface="+mn-ea"/>
                <a:cs typeface="+mn-cs"/>
              </a:defRPr>
            </a:lvl8pPr>
            <a:lvl9pPr marL="3225443" algn="l" defTabSz="806361" rtl="0" eaLnBrk="1" latinLnBrk="0" hangingPunct="1">
              <a:defRPr kumimoji="1" sz="1280" kern="1200">
                <a:solidFill>
                  <a:schemeClr val="tx1"/>
                </a:solidFill>
                <a:latin typeface="+mn-lt"/>
                <a:ea typeface="+mn-ea"/>
                <a:cs typeface="+mn-cs"/>
              </a:defRPr>
            </a:lvl9pPr>
          </a:lstStyle>
          <a:p>
            <a:pPr algn="l"/>
            <a:r>
              <a:rPr lang="en-US" altLang="ja-JP" sz="1108" b="1" noProof="1">
                <a:solidFill>
                  <a:srgbClr val="FFFF00"/>
                </a:solidFill>
                <a:latin typeface="Meiryo UI" panose="020B0604030504040204" pitchFamily="50" charset="-128"/>
                <a:ea typeface="Meiryo UI" panose="020B0604030504040204" pitchFamily="50" charset="-128"/>
              </a:rPr>
              <a:t>Grain size (phi)</a:t>
            </a:r>
            <a:endParaRPr lang="ja-JP" altLang="en-US" sz="1108" b="1" dirty="0">
              <a:solidFill>
                <a:srgbClr val="FFFF00"/>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365A84EF-4BFB-A870-DF1A-026568DD163D}"/>
              </a:ext>
            </a:extLst>
          </p:cNvPr>
          <p:cNvSpPr txBox="1"/>
          <p:nvPr/>
        </p:nvSpPr>
        <p:spPr>
          <a:xfrm>
            <a:off x="2951578" y="16834047"/>
            <a:ext cx="3405759" cy="700184"/>
          </a:xfrm>
          <a:prstGeom prst="rect">
            <a:avLst/>
          </a:prstGeom>
          <a:noFill/>
        </p:spPr>
        <p:txBody>
          <a:bodyPr wrap="square">
            <a:spAutoFit/>
          </a:bodyPr>
          <a:lstStyle/>
          <a:p>
            <a:r>
              <a:rPr lang="en-US" altLang="ja-JP" sz="1978" noProof="1">
                <a:solidFill>
                  <a:srgbClr val="FFFF00"/>
                </a:solidFill>
                <a:latin typeface="Roboto" panose="02000000000000000000" pitchFamily="2" charset="0"/>
                <a:ea typeface="Roboto" panose="02000000000000000000" pitchFamily="2" charset="0"/>
                <a:cs typeface="Roboto" panose="02000000000000000000" pitchFamily="2" charset="0"/>
              </a:rPr>
              <a:t>A: Particle projection area</a:t>
            </a:r>
            <a:endParaRPr lang="en-US" altLang="ja-JP" sz="1978" dirty="0">
              <a:solidFill>
                <a:srgbClr val="FFFF00"/>
              </a:solidFill>
              <a:latin typeface="Roboto" panose="02000000000000000000" pitchFamily="2" charset="0"/>
              <a:ea typeface="Roboto" panose="02000000000000000000" pitchFamily="2" charset="0"/>
              <a:cs typeface="Roboto" panose="02000000000000000000" pitchFamily="2" charset="0"/>
            </a:endParaRPr>
          </a:p>
          <a:p>
            <a:r>
              <a:rPr lang="en-US" altLang="ja-JP" sz="1978" noProof="1">
                <a:solidFill>
                  <a:srgbClr val="FFFF00"/>
                </a:solidFill>
                <a:latin typeface="Roboto" panose="02000000000000000000" pitchFamily="2" charset="0"/>
                <a:ea typeface="Roboto" panose="02000000000000000000" pitchFamily="2" charset="0"/>
                <a:cs typeface="Roboto" panose="02000000000000000000" pitchFamily="2" charset="0"/>
              </a:rPr>
              <a:t>P: Particle perimeter</a:t>
            </a:r>
          </a:p>
        </p:txBody>
      </p:sp>
      <p:pic>
        <p:nvPicPr>
          <p:cNvPr id="33" name="図 32">
            <a:extLst>
              <a:ext uri="{FF2B5EF4-FFF2-40B4-BE49-F238E27FC236}">
                <a16:creationId xmlns:a16="http://schemas.microsoft.com/office/drawing/2014/main" id="{F3FC6FCC-0DE1-F9BD-46AE-D5A74EE00181}"/>
              </a:ext>
            </a:extLst>
          </p:cNvPr>
          <p:cNvPicPr>
            <a:picLocks noChangeAspect="1"/>
          </p:cNvPicPr>
          <p:nvPr/>
        </p:nvPicPr>
        <p:blipFill>
          <a:blip r:embed="rId19"/>
          <a:stretch>
            <a:fillRect/>
          </a:stretch>
        </p:blipFill>
        <p:spPr>
          <a:xfrm>
            <a:off x="1396387" y="15904557"/>
            <a:ext cx="1385134" cy="1248505"/>
          </a:xfrm>
          <a:prstGeom prst="rect">
            <a:avLst/>
          </a:prstGeom>
        </p:spPr>
      </p:pic>
      <p:pic>
        <p:nvPicPr>
          <p:cNvPr id="34" name="図 33">
            <a:extLst>
              <a:ext uri="{FF2B5EF4-FFF2-40B4-BE49-F238E27FC236}">
                <a16:creationId xmlns:a16="http://schemas.microsoft.com/office/drawing/2014/main" id="{4725B0CF-BF06-2108-E790-9769C69E20F9}"/>
              </a:ext>
            </a:extLst>
          </p:cNvPr>
          <p:cNvPicPr>
            <a:picLocks noChangeAspect="1"/>
          </p:cNvPicPr>
          <p:nvPr/>
        </p:nvPicPr>
        <p:blipFill>
          <a:blip r:embed="rId20"/>
          <a:stretch>
            <a:fillRect/>
          </a:stretch>
        </p:blipFill>
        <p:spPr>
          <a:xfrm>
            <a:off x="1314014" y="17914594"/>
            <a:ext cx="1948610" cy="1010111"/>
          </a:xfrm>
          <a:prstGeom prst="rect">
            <a:avLst/>
          </a:prstGeom>
        </p:spPr>
      </p:pic>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5DD1222-68CC-EED7-2494-09FE958D862F}"/>
                  </a:ext>
                </a:extLst>
              </p:cNvPr>
              <p:cNvSpPr txBox="1"/>
              <p:nvPr/>
            </p:nvSpPr>
            <p:spPr>
              <a:xfrm>
                <a:off x="2861212" y="15923605"/>
                <a:ext cx="1038746" cy="7978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l-GR" altLang="ja-JP" sz="2769" i="1">
                              <a:solidFill>
                                <a:srgbClr val="FFFF00"/>
                              </a:solidFill>
                              <a:latin typeface="Cambria Math" panose="02040503050406030204" pitchFamily="18" charset="0"/>
                            </a:rPr>
                          </m:ctrlPr>
                        </m:fPr>
                        <m:num>
                          <m:r>
                            <a:rPr lang="en-US" altLang="ja-JP" sz="2769" i="1">
                              <a:solidFill>
                                <a:srgbClr val="FFFF00"/>
                              </a:solidFill>
                              <a:latin typeface="Cambria Math" panose="02040503050406030204" pitchFamily="18" charset="0"/>
                            </a:rPr>
                            <m:t>4</m:t>
                          </m:r>
                          <m:r>
                            <a:rPr lang="el-GR" altLang="ja-JP" sz="2769" i="1">
                              <a:solidFill>
                                <a:srgbClr val="FFFF00"/>
                              </a:solidFill>
                              <a:latin typeface="Cambria Math" panose="02040503050406030204" pitchFamily="18" charset="0"/>
                            </a:rPr>
                            <m:t>𝜋</m:t>
                          </m:r>
                          <m:r>
                            <a:rPr lang="en-US" altLang="ja-JP" sz="2769" i="1">
                              <a:solidFill>
                                <a:srgbClr val="FFFF00"/>
                              </a:solidFill>
                              <a:latin typeface="Cambria Math" panose="02040503050406030204" pitchFamily="18" charset="0"/>
                            </a:rPr>
                            <m:t>𝐴</m:t>
                          </m:r>
                        </m:num>
                        <m:den>
                          <m:sSup>
                            <m:sSupPr>
                              <m:ctrlPr>
                                <a:rPr lang="en-US" altLang="ja-JP" sz="2769" i="1">
                                  <a:solidFill>
                                    <a:srgbClr val="FFFF00"/>
                                  </a:solidFill>
                                  <a:latin typeface="Cambria Math" panose="02040503050406030204" pitchFamily="18" charset="0"/>
                                </a:rPr>
                              </m:ctrlPr>
                            </m:sSupPr>
                            <m:e>
                              <m:r>
                                <a:rPr lang="en-US" altLang="ja-JP" sz="2769" i="1">
                                  <a:solidFill>
                                    <a:srgbClr val="FFFF00"/>
                                  </a:solidFill>
                                  <a:latin typeface="Cambria Math" panose="02040503050406030204" pitchFamily="18" charset="0"/>
                                </a:rPr>
                                <m:t>𝑃</m:t>
                              </m:r>
                            </m:e>
                            <m:sup>
                              <m:r>
                                <a:rPr lang="en-US" altLang="ja-JP" sz="2769" i="1">
                                  <a:solidFill>
                                    <a:srgbClr val="FFFF00"/>
                                  </a:solidFill>
                                  <a:latin typeface="Cambria Math" panose="02040503050406030204" pitchFamily="18" charset="0"/>
                                </a:rPr>
                                <m:t>2</m:t>
                              </m:r>
                            </m:sup>
                          </m:sSup>
                        </m:den>
                      </m:f>
                    </m:oMath>
                  </m:oMathPara>
                </a14:m>
                <a:endParaRPr kumimoji="1" lang="ja-JP" altLang="en-US" sz="2216" dirty="0">
                  <a:solidFill>
                    <a:srgbClr val="FFFF00"/>
                  </a:solidFill>
                  <a:latin typeface="Meiryo UI" panose="020B0604030504040204" pitchFamily="50" charset="-128"/>
                  <a:ea typeface="Meiryo UI" panose="020B0604030504040204" pitchFamily="50" charset="-128"/>
                </a:endParaRPr>
              </a:p>
            </p:txBody>
          </p:sp>
        </mc:Choice>
        <mc:Fallback xmlns="">
          <p:sp>
            <p:nvSpPr>
              <p:cNvPr id="37" name="テキスト ボックス 36">
                <a:extLst>
                  <a:ext uri="{FF2B5EF4-FFF2-40B4-BE49-F238E27FC236}">
                    <a16:creationId xmlns:a16="http://schemas.microsoft.com/office/drawing/2014/main" id="{D5DD1222-68CC-EED7-2494-09FE958D862F}"/>
                  </a:ext>
                </a:extLst>
              </p:cNvPr>
              <p:cNvSpPr txBox="1">
                <a:spLocks noRot="1" noChangeAspect="1" noMove="1" noResize="1" noEditPoints="1" noAdjustHandles="1" noChangeArrowheads="1" noChangeShapeType="1" noTextEdit="1"/>
              </p:cNvSpPr>
              <p:nvPr/>
            </p:nvSpPr>
            <p:spPr>
              <a:xfrm>
                <a:off x="2861212" y="15923605"/>
                <a:ext cx="1038746" cy="797854"/>
              </a:xfrm>
              <a:prstGeom prst="rect">
                <a:avLst/>
              </a:prstGeom>
              <a:blipFill>
                <a:blip r:embed="rId21"/>
                <a:stretch>
                  <a:fillRect/>
                </a:stretch>
              </a:blipFill>
            </p:spPr>
            <p:txBody>
              <a:bodyPr/>
              <a:lstStyle/>
              <a:p>
                <a:r>
                  <a:rPr lang="ja-JP" altLang="en-US">
                    <a:noFill/>
                  </a:rPr>
                  <a:t> </a:t>
                </a:r>
              </a:p>
            </p:txBody>
          </p:sp>
        </mc:Fallback>
      </mc:AlternateContent>
      <p:cxnSp>
        <p:nvCxnSpPr>
          <p:cNvPr id="38" name="直線矢印コネクタ 37">
            <a:extLst>
              <a:ext uri="{FF2B5EF4-FFF2-40B4-BE49-F238E27FC236}">
                <a16:creationId xmlns:a16="http://schemas.microsoft.com/office/drawing/2014/main" id="{B689BC5E-CC33-2665-D2C7-D9AC11C8B6CB}"/>
              </a:ext>
            </a:extLst>
          </p:cNvPr>
          <p:cNvCxnSpPr>
            <a:cxnSpLocks/>
          </p:cNvCxnSpPr>
          <p:nvPr/>
        </p:nvCxnSpPr>
        <p:spPr>
          <a:xfrm flipV="1">
            <a:off x="1363605" y="18485760"/>
            <a:ext cx="1842491" cy="2564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E36CD221-80AA-F8BC-CB7D-1424BFA99A25}"/>
              </a:ext>
            </a:extLst>
          </p:cNvPr>
          <p:cNvCxnSpPr>
            <a:cxnSpLocks/>
            <a:stCxn id="34" idx="0"/>
            <a:endCxn id="34" idx="2"/>
          </p:cNvCxnSpPr>
          <p:nvPr/>
        </p:nvCxnSpPr>
        <p:spPr>
          <a:xfrm>
            <a:off x="2288319" y="17914594"/>
            <a:ext cx="0" cy="1010111"/>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80C7E800-D0DD-3ABE-B602-E20EBF8A90C2}"/>
              </a:ext>
            </a:extLst>
          </p:cNvPr>
          <p:cNvSpPr txBox="1"/>
          <p:nvPr/>
        </p:nvSpPr>
        <p:spPr>
          <a:xfrm>
            <a:off x="3425271" y="18798949"/>
            <a:ext cx="1839371" cy="700184"/>
          </a:xfrm>
          <a:prstGeom prst="rect">
            <a:avLst/>
          </a:prstGeom>
          <a:noFill/>
        </p:spPr>
        <p:txBody>
          <a:bodyPr wrap="square">
            <a:spAutoFit/>
          </a:bodyPr>
          <a:lstStyle/>
          <a:p>
            <a:r>
              <a:rPr lang="en-US" altLang="ja-JP" sz="1978" noProof="1">
                <a:solidFill>
                  <a:srgbClr val="FFFF00"/>
                </a:solidFill>
                <a:latin typeface="Roboto" panose="02000000000000000000" pitchFamily="2" charset="0"/>
                <a:ea typeface="Roboto" panose="02000000000000000000" pitchFamily="2" charset="0"/>
                <a:cs typeface="Roboto" panose="02000000000000000000" pitchFamily="2" charset="0"/>
              </a:rPr>
              <a:t>L1: Short axis</a:t>
            </a:r>
            <a:endParaRPr lang="en-US" altLang="ja-JP" sz="1978" dirty="0">
              <a:solidFill>
                <a:srgbClr val="FFFF00"/>
              </a:solidFill>
              <a:latin typeface="Roboto" panose="02000000000000000000" pitchFamily="2" charset="0"/>
              <a:ea typeface="Roboto" panose="02000000000000000000" pitchFamily="2" charset="0"/>
              <a:cs typeface="Roboto" panose="02000000000000000000" pitchFamily="2" charset="0"/>
            </a:endParaRPr>
          </a:p>
          <a:p>
            <a:r>
              <a:rPr lang="en-US" altLang="ja-JP" sz="1978" noProof="1">
                <a:solidFill>
                  <a:srgbClr val="FFFF00"/>
                </a:solidFill>
                <a:latin typeface="Roboto" panose="02000000000000000000" pitchFamily="2" charset="0"/>
                <a:ea typeface="Roboto" panose="02000000000000000000" pitchFamily="2" charset="0"/>
                <a:cs typeface="Roboto" panose="02000000000000000000" pitchFamily="2" charset="0"/>
              </a:rPr>
              <a:t>L2: Long axis</a:t>
            </a:r>
          </a:p>
        </p:txBody>
      </p:sp>
      <p:sp>
        <p:nvSpPr>
          <p:cNvPr id="42" name="吹き出し: 角を丸めた四角形 41">
            <a:extLst>
              <a:ext uri="{FF2B5EF4-FFF2-40B4-BE49-F238E27FC236}">
                <a16:creationId xmlns:a16="http://schemas.microsoft.com/office/drawing/2014/main" id="{1E8B76DA-DAF2-FE9D-6087-94EB70ED3C48}"/>
              </a:ext>
            </a:extLst>
          </p:cNvPr>
          <p:cNvSpPr/>
          <p:nvPr/>
        </p:nvSpPr>
        <p:spPr>
          <a:xfrm>
            <a:off x="2938920" y="17586915"/>
            <a:ext cx="605814" cy="394543"/>
          </a:xfrm>
          <a:prstGeom prst="wedgeRoundRectCallout">
            <a:avLst>
              <a:gd name="adj1" fmla="val -152775"/>
              <a:gd name="adj2" fmla="val 128761"/>
              <a:gd name="adj3" fmla="val 16667"/>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24" noProof="1">
                <a:solidFill>
                  <a:schemeClr val="tx1"/>
                </a:solidFill>
              </a:rPr>
              <a:t>L1</a:t>
            </a:r>
          </a:p>
        </p:txBody>
      </p:sp>
      <p:sp>
        <p:nvSpPr>
          <p:cNvPr id="3" name="テキスト ボックス 2">
            <a:extLst>
              <a:ext uri="{FF2B5EF4-FFF2-40B4-BE49-F238E27FC236}">
                <a16:creationId xmlns:a16="http://schemas.microsoft.com/office/drawing/2014/main" id="{9336B712-A363-E992-B112-DE7E274F21F4}"/>
              </a:ext>
            </a:extLst>
          </p:cNvPr>
          <p:cNvSpPr txBox="1"/>
          <p:nvPr/>
        </p:nvSpPr>
        <p:spPr>
          <a:xfrm>
            <a:off x="1067805" y="20154202"/>
            <a:ext cx="4576268" cy="821955"/>
          </a:xfrm>
          <a:prstGeom prst="rect">
            <a:avLst/>
          </a:prstGeom>
          <a:noFill/>
        </p:spPr>
        <p:txBody>
          <a:bodyPr wrap="square">
            <a:spAutoFit/>
          </a:bodyPr>
          <a:lstStyle/>
          <a:p>
            <a:r>
              <a:rPr lang="en-US" altLang="ja-JP" sz="4748" noProof="1">
                <a:solidFill>
                  <a:srgbClr val="FFFF00"/>
                </a:solidFill>
              </a:rPr>
              <a:t>Measurements</a:t>
            </a:r>
            <a:endParaRPr lang="ja-JP" altLang="en-US" sz="4748" dirty="0">
              <a:solidFill>
                <a:srgbClr val="FFFF00"/>
              </a:solidFill>
            </a:endParaRPr>
          </a:p>
        </p:txBody>
      </p:sp>
      <p:sp>
        <p:nvSpPr>
          <p:cNvPr id="9" name="テキスト ボックス 8">
            <a:extLst>
              <a:ext uri="{FF2B5EF4-FFF2-40B4-BE49-F238E27FC236}">
                <a16:creationId xmlns:a16="http://schemas.microsoft.com/office/drawing/2014/main" id="{0A03FB42-9697-ABD2-C9BF-BAC951BF5438}"/>
              </a:ext>
            </a:extLst>
          </p:cNvPr>
          <p:cNvSpPr txBox="1"/>
          <p:nvPr/>
        </p:nvSpPr>
        <p:spPr>
          <a:xfrm>
            <a:off x="859614" y="20968378"/>
            <a:ext cx="11793385" cy="2677656"/>
          </a:xfrm>
          <a:prstGeom prst="rect">
            <a:avLst/>
          </a:prstGeom>
          <a:noFill/>
        </p:spPr>
        <p:txBody>
          <a:bodyPr wrap="square">
            <a:spAutoFit/>
          </a:bodyPr>
          <a:lstStyle/>
          <a:p>
            <a:pPr algn="just"/>
            <a:r>
              <a:rPr kumimoji="1" lang="en-US" altLang="ja-JP" sz="2400" noProof="1">
                <a:solidFill>
                  <a:schemeClr val="bg1"/>
                </a:solidFill>
                <a:latin typeface="Roboto" panose="02000000000000000000" pitchFamily="2" charset="0"/>
              </a:rPr>
              <a:t>By using outcrop sand sample, particle size distribution and particle shape were measured by using Morphologi, a particle shape measuring instrument. In order to compare effect of measurement tool for particle size, sand particle size distribution were also measured by dry sieving and laser diffraction analyzer. Synthetic DRP models were created based on measured data to calculate permeability. </a:t>
            </a:r>
          </a:p>
          <a:p>
            <a:pPr algn="just"/>
            <a:r>
              <a:rPr kumimoji="1" lang="en-US" altLang="ja-JP" sz="2400" noProof="1">
                <a:solidFill>
                  <a:schemeClr val="bg1"/>
                </a:solidFill>
                <a:latin typeface="Roboto" panose="02000000000000000000" pitchFamily="2" charset="0"/>
              </a:rPr>
              <a:t>By using block sample of the same outcrop, micro-CT image based DRP model were also created to compare calculated permeability from these different models.</a:t>
            </a:r>
          </a:p>
        </p:txBody>
      </p:sp>
      <p:pic>
        <p:nvPicPr>
          <p:cNvPr id="13" name="コンテンツ プレースホルダー 4" descr="Images of outdoor, sitting, small, and muddy  Automatically generated description">
            <a:extLst>
              <a:ext uri="{FF2B5EF4-FFF2-40B4-BE49-F238E27FC236}">
                <a16:creationId xmlns:a16="http://schemas.microsoft.com/office/drawing/2014/main" id="{43F3CCC8-2B10-343B-3D1D-14B7078B8891}"/>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14003" t="21334" r="28610" b="15270"/>
          <a:stretch/>
        </p:blipFill>
        <p:spPr bwMode="black">
          <a:xfrm>
            <a:off x="2858665" y="23895014"/>
            <a:ext cx="2279046" cy="1892172"/>
          </a:xfrm>
          <a:prstGeom prst="rect">
            <a:avLst/>
          </a:prstGeom>
        </p:spPr>
      </p:pic>
      <p:sp>
        <p:nvSpPr>
          <p:cNvPr id="44" name="テキスト ボックス 43">
            <a:extLst>
              <a:ext uri="{FF2B5EF4-FFF2-40B4-BE49-F238E27FC236}">
                <a16:creationId xmlns:a16="http://schemas.microsoft.com/office/drawing/2014/main" id="{10960C22-E30C-26A0-5E49-81EFE62AD2B8}"/>
              </a:ext>
            </a:extLst>
          </p:cNvPr>
          <p:cNvSpPr txBox="1"/>
          <p:nvPr/>
        </p:nvSpPr>
        <p:spPr>
          <a:xfrm>
            <a:off x="6273884" y="26058562"/>
            <a:ext cx="3743908" cy="395757"/>
          </a:xfrm>
          <a:prstGeom prst="rect">
            <a:avLst/>
          </a:prstGeom>
          <a:noFill/>
        </p:spPr>
        <p:txBody>
          <a:bodyPr wrap="square">
            <a:spAutoFit/>
          </a:bodyPr>
          <a:lstStyle/>
          <a:p>
            <a:r>
              <a:rPr lang="en-US" altLang="ja-JP" sz="1978" b="1" noProof="1">
                <a:solidFill>
                  <a:srgbClr val="FFFF00"/>
                </a:solidFill>
                <a:latin typeface="Roboto" panose="02000000000000000000" pitchFamily="2" charset="0"/>
                <a:ea typeface="Roboto" panose="02000000000000000000" pitchFamily="2" charset="0"/>
                <a:cs typeface="Roboto" panose="02000000000000000000" pitchFamily="2" charset="0"/>
              </a:rPr>
              <a:t>Particle size distribution (PSD)</a:t>
            </a:r>
            <a:endParaRPr lang="ja-JP" altLang="en-US" sz="1978" b="1" dirty="0">
              <a:solidFill>
                <a:srgbClr val="FFFF00"/>
              </a:solidFill>
              <a:latin typeface="Roboto" panose="02000000000000000000" pitchFamily="2" charset="0"/>
              <a:cs typeface="Roboto" panose="02000000000000000000" pitchFamily="2" charset="0"/>
            </a:endParaRPr>
          </a:p>
        </p:txBody>
      </p:sp>
      <p:sp>
        <p:nvSpPr>
          <p:cNvPr id="50" name="テキスト ボックス 49">
            <a:extLst>
              <a:ext uri="{FF2B5EF4-FFF2-40B4-BE49-F238E27FC236}">
                <a16:creationId xmlns:a16="http://schemas.microsoft.com/office/drawing/2014/main" id="{07B65ABD-2667-E434-BB86-F8EC0541AC15}"/>
              </a:ext>
            </a:extLst>
          </p:cNvPr>
          <p:cNvSpPr txBox="1"/>
          <p:nvPr/>
        </p:nvSpPr>
        <p:spPr>
          <a:xfrm>
            <a:off x="1128997" y="8601074"/>
            <a:ext cx="6786008" cy="821955"/>
          </a:xfrm>
          <a:prstGeom prst="rect">
            <a:avLst/>
          </a:prstGeom>
          <a:noFill/>
        </p:spPr>
        <p:txBody>
          <a:bodyPr wrap="square">
            <a:spAutoFit/>
          </a:bodyPr>
          <a:lstStyle/>
          <a:p>
            <a:r>
              <a:rPr lang="en-US" altLang="ja-JP" sz="4748" noProof="1">
                <a:solidFill>
                  <a:srgbClr val="FFFF00"/>
                </a:solidFill>
              </a:rPr>
              <a:t>Object</a:t>
            </a:r>
          </a:p>
        </p:txBody>
      </p:sp>
      <p:sp>
        <p:nvSpPr>
          <p:cNvPr id="53" name="テキスト ボックス 52">
            <a:extLst>
              <a:ext uri="{FF2B5EF4-FFF2-40B4-BE49-F238E27FC236}">
                <a16:creationId xmlns:a16="http://schemas.microsoft.com/office/drawing/2014/main" id="{9944AD73-B31B-E954-09D3-03919AC5A955}"/>
              </a:ext>
            </a:extLst>
          </p:cNvPr>
          <p:cNvSpPr txBox="1"/>
          <p:nvPr/>
        </p:nvSpPr>
        <p:spPr>
          <a:xfrm>
            <a:off x="885318" y="9256751"/>
            <a:ext cx="14425866" cy="1815882"/>
          </a:xfrm>
          <a:prstGeom prst="rect">
            <a:avLst/>
          </a:prstGeom>
          <a:noFill/>
        </p:spPr>
        <p:txBody>
          <a:bodyPr wrap="square">
            <a:spAutoFit/>
          </a:bodyPr>
          <a:lstStyle/>
          <a:p>
            <a:pPr marL="452217" indent="-452217" algn="just">
              <a:buAutoNum type="arabicPeriod"/>
            </a:pPr>
            <a:r>
              <a:rPr lang="en-US" altLang="ja-JP" sz="2800" noProof="1">
                <a:solidFill>
                  <a:schemeClr val="bg1"/>
                </a:solidFill>
                <a:latin typeface="Roboto" panose="02000000000000000000" pitchFamily="2" charset="0"/>
              </a:rPr>
              <a:t>	By filling model particles, create DRP model (hereafter, synthetic DRP model) which reflect size distribution and shape of sand particle. </a:t>
            </a:r>
          </a:p>
          <a:p>
            <a:pPr marL="452217" indent="-452217" algn="just">
              <a:buAutoNum type="arabicPeriod"/>
            </a:pPr>
            <a:r>
              <a:rPr lang="en-US" altLang="ja-JP" sz="2800" noProof="1">
                <a:solidFill>
                  <a:schemeClr val="bg1"/>
                </a:solidFill>
                <a:latin typeface="Roboto" panose="02000000000000000000" pitchFamily="2" charset="0"/>
              </a:rPr>
              <a:t>	Evaluate the effect of particle shape on permeability with synthetic DRP model.</a:t>
            </a:r>
          </a:p>
          <a:p>
            <a:pPr marL="452217" indent="-452217" algn="just">
              <a:buAutoNum type="arabicPeriod"/>
            </a:pPr>
            <a:r>
              <a:rPr lang="en-US" altLang="ja-JP" sz="2800" noProof="1">
                <a:solidFill>
                  <a:schemeClr val="bg1"/>
                </a:solidFill>
                <a:latin typeface="Roboto" panose="02000000000000000000" pitchFamily="2" charset="0"/>
              </a:rPr>
              <a:t>Predict permeability with synthetic DRP model to evaluate its applicability.</a:t>
            </a:r>
          </a:p>
        </p:txBody>
      </p:sp>
      <p:sp>
        <p:nvSpPr>
          <p:cNvPr id="55" name="テキスト ボックス 54">
            <a:extLst>
              <a:ext uri="{FF2B5EF4-FFF2-40B4-BE49-F238E27FC236}">
                <a16:creationId xmlns:a16="http://schemas.microsoft.com/office/drawing/2014/main" id="{568905C2-62DE-B188-C5D8-DBF5842B4826}"/>
              </a:ext>
            </a:extLst>
          </p:cNvPr>
          <p:cNvSpPr txBox="1"/>
          <p:nvPr/>
        </p:nvSpPr>
        <p:spPr>
          <a:xfrm>
            <a:off x="811794" y="11987115"/>
            <a:ext cx="14530722" cy="4154984"/>
          </a:xfrm>
          <a:prstGeom prst="rect">
            <a:avLst/>
          </a:prstGeom>
          <a:noFill/>
        </p:spPr>
        <p:txBody>
          <a:bodyPr wrap="square">
            <a:spAutoFit/>
          </a:bodyPr>
          <a:lstStyle/>
          <a:p>
            <a:pPr algn="just"/>
            <a:r>
              <a:rPr lang="en-US" altLang="ja-JP" sz="2400" noProof="1">
                <a:solidFill>
                  <a:schemeClr val="bg1"/>
                </a:solidFill>
                <a:latin typeface="Roboto" panose="02000000000000000000" pitchFamily="2" charset="0"/>
              </a:rPr>
              <a:t>Assuming the situation to obtain physical properties of unconsolidated reservoir, disturbed sand particle sample obtained from outcrop were used to create synthetic DRP models. We created synthetic DRP models of the porous media simulating the reservoir rocks by packing objects that mimic sand particles. The model of particle reflects particle size distribution, in addition to circularity and aspect ratio which were selected as shape parameters. In this study, the software Particula, which is provided by Stanford University, were used to model particles for the “Influence of shape “and the “Sensitivity study” sections. The synthetic DRP model created with Particula was then imported to another software “GeoDict” to calculate physical property by using the finite volume method.</a:t>
            </a:r>
          </a:p>
          <a:p>
            <a:pPr algn="just"/>
            <a:r>
              <a:rPr lang="en-US" altLang="ja-JP" sz="2400" noProof="1">
                <a:solidFill>
                  <a:schemeClr val="bg1"/>
                </a:solidFill>
                <a:latin typeface="Roboto" panose="02000000000000000000" pitchFamily="2" charset="0"/>
              </a:rPr>
              <a:t>Finer particle size distribution models for the “Permeability Prediction” section was created by using GeoDict.</a:t>
            </a:r>
          </a:p>
          <a:p>
            <a:pPr algn="just"/>
            <a:endParaRPr kumimoji="1" lang="ja-JP" altLang="en-US" sz="2400" noProof="1">
              <a:solidFill>
                <a:schemeClr val="bg1"/>
              </a:solidFill>
            </a:endParaRPr>
          </a:p>
        </p:txBody>
      </p:sp>
      <p:sp>
        <p:nvSpPr>
          <p:cNvPr id="59" name="テキスト ボックス 58">
            <a:extLst>
              <a:ext uri="{FF2B5EF4-FFF2-40B4-BE49-F238E27FC236}">
                <a16:creationId xmlns:a16="http://schemas.microsoft.com/office/drawing/2014/main" id="{0A813259-E36C-8F92-D549-2948C6830939}"/>
              </a:ext>
            </a:extLst>
          </p:cNvPr>
          <p:cNvSpPr txBox="1"/>
          <p:nvPr/>
        </p:nvSpPr>
        <p:spPr>
          <a:xfrm>
            <a:off x="2491556" y="26035341"/>
            <a:ext cx="3226624" cy="395757"/>
          </a:xfrm>
          <a:prstGeom prst="rect">
            <a:avLst/>
          </a:prstGeom>
          <a:noFill/>
        </p:spPr>
        <p:txBody>
          <a:bodyPr wrap="square">
            <a:spAutoFit/>
          </a:bodyPr>
          <a:lstStyle/>
          <a:p>
            <a:r>
              <a:rPr lang="en-US" altLang="ja-JP" sz="1978" b="1" noProof="1">
                <a:solidFill>
                  <a:srgbClr val="FFFF00"/>
                </a:solidFill>
                <a:latin typeface="Roboto" panose="02000000000000000000" pitchFamily="2" charset="0"/>
                <a:ea typeface="Roboto" panose="02000000000000000000" pitchFamily="2" charset="0"/>
                <a:cs typeface="Roboto" panose="02000000000000000000" pitchFamily="2" charset="0"/>
              </a:rPr>
              <a:t>Sandstone outcrop sample</a:t>
            </a:r>
            <a:endParaRPr lang="ja-JP" altLang="en-US" sz="1978" b="1" dirty="0">
              <a:solidFill>
                <a:srgbClr val="FFFF00"/>
              </a:solidFill>
              <a:latin typeface="Roboto" panose="02000000000000000000" pitchFamily="2" charset="0"/>
              <a:cs typeface="Roboto" panose="02000000000000000000" pitchFamily="2" charset="0"/>
            </a:endParaRPr>
          </a:p>
        </p:txBody>
      </p:sp>
      <p:graphicFrame>
        <p:nvGraphicFramePr>
          <p:cNvPr id="61" name="表 60">
            <a:extLst>
              <a:ext uri="{FF2B5EF4-FFF2-40B4-BE49-F238E27FC236}">
                <a16:creationId xmlns:a16="http://schemas.microsoft.com/office/drawing/2014/main" id="{698F4D20-51B4-51FA-DBAD-47166AA3C588}"/>
              </a:ext>
            </a:extLst>
          </p:cNvPr>
          <p:cNvGraphicFramePr>
            <a:graphicFrameLocks noGrp="1"/>
          </p:cNvGraphicFramePr>
          <p:nvPr>
            <p:extLst>
              <p:ext uri="{D42A27DB-BD31-4B8C-83A1-F6EECF244321}">
                <p14:modId xmlns:p14="http://schemas.microsoft.com/office/powerpoint/2010/main" val="2321686517"/>
              </p:ext>
            </p:extLst>
          </p:nvPr>
        </p:nvGraphicFramePr>
        <p:xfrm>
          <a:off x="11022240" y="25402619"/>
          <a:ext cx="2775515" cy="640652"/>
        </p:xfrm>
        <a:graphic>
          <a:graphicData uri="http://schemas.openxmlformats.org/drawingml/2006/table">
            <a:tbl>
              <a:tblPr firstRow="1" firstCol="1" bandRow="1">
                <a:tableStyleId>{7E9639D4-E3E2-4D34-9284-5A2195B3D0D7}</a:tableStyleId>
              </a:tblPr>
              <a:tblGrid>
                <a:gridCol w="1430163">
                  <a:extLst>
                    <a:ext uri="{9D8B030D-6E8A-4147-A177-3AD203B41FA5}">
                      <a16:colId xmlns:a16="http://schemas.microsoft.com/office/drawing/2014/main" val="977707609"/>
                    </a:ext>
                  </a:extLst>
                </a:gridCol>
                <a:gridCol w="1345352">
                  <a:extLst>
                    <a:ext uri="{9D8B030D-6E8A-4147-A177-3AD203B41FA5}">
                      <a16:colId xmlns:a16="http://schemas.microsoft.com/office/drawing/2014/main" val="1432307800"/>
                    </a:ext>
                  </a:extLst>
                </a:gridCol>
              </a:tblGrid>
              <a:tr h="320326">
                <a:tc>
                  <a:txBody>
                    <a:bodyPr/>
                    <a:lstStyle/>
                    <a:p>
                      <a:pPr algn="ctr"/>
                      <a:r>
                        <a:rPr lang="en-US" sz="1400" b="1" kern="100" noProof="1">
                          <a:ln>
                            <a:solidFill>
                              <a:schemeClr val="tx1"/>
                            </a:solidFill>
                          </a:ln>
                          <a:effectLst/>
                        </a:rPr>
                        <a:t>Aspect ratio</a:t>
                      </a:r>
                      <a:endParaRPr lang="ja-JP" sz="1400" kern="100" dirty="0">
                        <a:ln>
                          <a:solidFill>
                            <a:schemeClr val="tx1"/>
                          </a:solidFill>
                        </a:ln>
                        <a:effectLst/>
                        <a:latin typeface="游明朝" panose="02020400000000000000" pitchFamily="18" charset="-128"/>
                        <a:ea typeface="游明朝" panose="02020400000000000000" pitchFamily="18" charset="-128"/>
                        <a:cs typeface="Times New Roman" panose="02020603050405020304" pitchFamily="18" charset="0"/>
                      </a:endParaRPr>
                    </a:p>
                  </a:txBody>
                  <a:tcPr marL="67834" marR="67834" marT="0" marB="0"/>
                </a:tc>
                <a:tc>
                  <a:txBody>
                    <a:bodyPr/>
                    <a:lstStyle/>
                    <a:p>
                      <a:pPr algn="ctr"/>
                      <a:r>
                        <a:rPr lang="en-US" sz="1400" b="1" kern="100" noProof="1">
                          <a:ln>
                            <a:solidFill>
                              <a:schemeClr val="tx1"/>
                            </a:solidFill>
                          </a:ln>
                          <a:effectLst/>
                        </a:rPr>
                        <a:t>Circularity</a:t>
                      </a:r>
                      <a:endParaRPr lang="ja-JP" sz="1400" kern="100" dirty="0">
                        <a:ln>
                          <a:solidFill>
                            <a:schemeClr val="tx1"/>
                          </a:solidFill>
                        </a:ln>
                        <a:effectLst/>
                        <a:latin typeface="游明朝" panose="02020400000000000000" pitchFamily="18" charset="-128"/>
                        <a:ea typeface="游明朝" panose="02020400000000000000" pitchFamily="18" charset="-128"/>
                        <a:cs typeface="Times New Roman" panose="02020603050405020304" pitchFamily="18" charset="0"/>
                      </a:endParaRPr>
                    </a:p>
                  </a:txBody>
                  <a:tcPr marL="67834" marR="67834" marT="0" marB="0"/>
                </a:tc>
                <a:extLst>
                  <a:ext uri="{0D108BD9-81ED-4DB2-BD59-A6C34878D82A}">
                    <a16:rowId xmlns:a16="http://schemas.microsoft.com/office/drawing/2014/main" val="474921775"/>
                  </a:ext>
                </a:extLst>
              </a:tr>
              <a:tr h="320326">
                <a:tc>
                  <a:txBody>
                    <a:bodyPr/>
                    <a:lstStyle/>
                    <a:p>
                      <a:pPr algn="ctr"/>
                      <a:r>
                        <a:rPr lang="en-US" sz="1400" b="0" kern="100" noProof="1">
                          <a:ln>
                            <a:solidFill>
                              <a:schemeClr val="tx1"/>
                            </a:solidFill>
                          </a:ln>
                          <a:effectLst/>
                          <a:latin typeface="ADLaM Display" panose="02010000000000000000" pitchFamily="2" charset="0"/>
                          <a:ea typeface="ADLaM Display" panose="02010000000000000000" pitchFamily="2" charset="0"/>
                          <a:cs typeface="ADLaM Display" panose="02010000000000000000" pitchFamily="2" charset="0"/>
                        </a:rPr>
                        <a:t>0.7</a:t>
                      </a:r>
                      <a:endParaRPr lang="ja-JP" sz="1400" b="0" kern="100" dirty="0">
                        <a:ln>
                          <a:solidFill>
                            <a:schemeClr val="tx1"/>
                          </a:solidFill>
                        </a:ln>
                        <a:effectLst/>
                        <a:latin typeface="ADLaM Display" panose="02010000000000000000" pitchFamily="2" charset="0"/>
                        <a:ea typeface="游明朝" panose="02020400000000000000" pitchFamily="18" charset="-128"/>
                        <a:cs typeface="ADLaM Display" panose="02010000000000000000" pitchFamily="2" charset="0"/>
                      </a:endParaRPr>
                    </a:p>
                  </a:txBody>
                  <a:tcPr marL="67834" marR="67834" marT="0" marB="0" anchor="ctr"/>
                </a:tc>
                <a:tc>
                  <a:txBody>
                    <a:bodyPr/>
                    <a:lstStyle/>
                    <a:p>
                      <a:pPr algn="ctr"/>
                      <a:r>
                        <a:rPr lang="en-US" sz="1400" b="0" kern="100" noProof="1">
                          <a:ln>
                            <a:solidFill>
                              <a:schemeClr val="tx1"/>
                            </a:solidFill>
                          </a:ln>
                          <a:effectLst/>
                          <a:latin typeface="ADLaM Display" panose="02010000000000000000" pitchFamily="2" charset="0"/>
                          <a:ea typeface="ADLaM Display" panose="02010000000000000000" pitchFamily="2" charset="0"/>
                          <a:cs typeface="ADLaM Display" panose="02010000000000000000" pitchFamily="2" charset="0"/>
                        </a:rPr>
                        <a:t>0.92</a:t>
                      </a:r>
                      <a:endParaRPr lang="ja-JP" sz="1400" b="0" kern="100" dirty="0">
                        <a:ln>
                          <a:solidFill>
                            <a:schemeClr val="tx1"/>
                          </a:solidFill>
                        </a:ln>
                        <a:effectLst/>
                        <a:latin typeface="ADLaM Display" panose="02010000000000000000" pitchFamily="2" charset="0"/>
                        <a:ea typeface="游明朝" panose="02020400000000000000" pitchFamily="18" charset="-128"/>
                        <a:cs typeface="ADLaM Display" panose="02010000000000000000" pitchFamily="2" charset="0"/>
                      </a:endParaRPr>
                    </a:p>
                  </a:txBody>
                  <a:tcPr marL="67834" marR="67834" marT="0" marB="0" anchor="ctr"/>
                </a:tc>
                <a:extLst>
                  <a:ext uri="{0D108BD9-81ED-4DB2-BD59-A6C34878D82A}">
                    <a16:rowId xmlns:a16="http://schemas.microsoft.com/office/drawing/2014/main" val="346518350"/>
                  </a:ext>
                </a:extLst>
              </a:tr>
            </a:tbl>
          </a:graphicData>
        </a:graphic>
      </p:graphicFrame>
      <p:pic>
        <p:nvPicPr>
          <p:cNvPr id="64" name="図 63">
            <a:extLst>
              <a:ext uri="{FF2B5EF4-FFF2-40B4-BE49-F238E27FC236}">
                <a16:creationId xmlns:a16="http://schemas.microsoft.com/office/drawing/2014/main" id="{97BA628C-F2EE-BFEE-36A9-4344B9BA6F9D}"/>
              </a:ext>
            </a:extLst>
          </p:cNvPr>
          <p:cNvPicPr>
            <a:picLocks noChangeAspect="1"/>
          </p:cNvPicPr>
          <p:nvPr/>
        </p:nvPicPr>
        <p:blipFill>
          <a:blip r:embed="rId23"/>
          <a:stretch>
            <a:fillRect/>
          </a:stretch>
        </p:blipFill>
        <p:spPr>
          <a:xfrm>
            <a:off x="10626216" y="23662735"/>
            <a:ext cx="4281665" cy="1420939"/>
          </a:xfrm>
          <a:prstGeom prst="rect">
            <a:avLst/>
          </a:prstGeom>
        </p:spPr>
      </p:pic>
      <p:sp>
        <p:nvSpPr>
          <p:cNvPr id="66" name="テキスト ボックス 14">
            <a:extLst>
              <a:ext uri="{FF2B5EF4-FFF2-40B4-BE49-F238E27FC236}">
                <a16:creationId xmlns:a16="http://schemas.microsoft.com/office/drawing/2014/main" id="{3744F701-4E8E-7D6F-0EC6-BA185C460C6A}"/>
              </a:ext>
            </a:extLst>
          </p:cNvPr>
          <p:cNvSpPr txBox="1"/>
          <p:nvPr/>
        </p:nvSpPr>
        <p:spPr>
          <a:xfrm>
            <a:off x="10911350" y="25037295"/>
            <a:ext cx="1832749" cy="261808"/>
          </a:xfrm>
          <a:prstGeom prst="rect">
            <a:avLst/>
          </a:prstGeom>
          <a:noFill/>
        </p:spPr>
        <p:txBody>
          <a:bodyPr wrap="square" rtlCol="0">
            <a:spAutoFit/>
          </a:bodyPr>
          <a:lstStyle>
            <a:defPPr>
              <a:defRPr lang="ja-JP"/>
            </a:defPPr>
            <a:lvl1pPr marL="0" algn="l" defTabSz="806361" rtl="0" eaLnBrk="1" latinLnBrk="0" hangingPunct="1">
              <a:defRPr kumimoji="1" sz="1280" kern="1200">
                <a:solidFill>
                  <a:schemeClr val="tx1"/>
                </a:solidFill>
                <a:latin typeface="+mn-lt"/>
                <a:ea typeface="+mn-ea"/>
                <a:cs typeface="+mn-cs"/>
              </a:defRPr>
            </a:lvl1pPr>
            <a:lvl2pPr marL="403181" algn="l" defTabSz="806361" rtl="0" eaLnBrk="1" latinLnBrk="0" hangingPunct="1">
              <a:defRPr kumimoji="1" sz="1280" kern="1200">
                <a:solidFill>
                  <a:schemeClr val="tx1"/>
                </a:solidFill>
                <a:latin typeface="+mn-lt"/>
                <a:ea typeface="+mn-ea"/>
                <a:cs typeface="+mn-cs"/>
              </a:defRPr>
            </a:lvl2pPr>
            <a:lvl3pPr marL="806361" algn="l" defTabSz="806361" rtl="0" eaLnBrk="1" latinLnBrk="0" hangingPunct="1">
              <a:defRPr kumimoji="1" sz="1280" kern="1200">
                <a:solidFill>
                  <a:schemeClr val="tx1"/>
                </a:solidFill>
                <a:latin typeface="+mn-lt"/>
                <a:ea typeface="+mn-ea"/>
                <a:cs typeface="+mn-cs"/>
              </a:defRPr>
            </a:lvl3pPr>
            <a:lvl4pPr marL="1209541" algn="l" defTabSz="806361" rtl="0" eaLnBrk="1" latinLnBrk="0" hangingPunct="1">
              <a:defRPr kumimoji="1" sz="1280" kern="1200">
                <a:solidFill>
                  <a:schemeClr val="tx1"/>
                </a:solidFill>
                <a:latin typeface="+mn-lt"/>
                <a:ea typeface="+mn-ea"/>
                <a:cs typeface="+mn-cs"/>
              </a:defRPr>
            </a:lvl4pPr>
            <a:lvl5pPr marL="1612722" algn="l" defTabSz="806361" rtl="0" eaLnBrk="1" latinLnBrk="0" hangingPunct="1">
              <a:defRPr kumimoji="1" sz="1280" kern="1200">
                <a:solidFill>
                  <a:schemeClr val="tx1"/>
                </a:solidFill>
                <a:latin typeface="+mn-lt"/>
                <a:ea typeface="+mn-ea"/>
                <a:cs typeface="+mn-cs"/>
              </a:defRPr>
            </a:lvl5pPr>
            <a:lvl6pPr marL="2015902" algn="l" defTabSz="806361" rtl="0" eaLnBrk="1" latinLnBrk="0" hangingPunct="1">
              <a:defRPr kumimoji="1" sz="1280" kern="1200">
                <a:solidFill>
                  <a:schemeClr val="tx1"/>
                </a:solidFill>
                <a:latin typeface="+mn-lt"/>
                <a:ea typeface="+mn-ea"/>
                <a:cs typeface="+mn-cs"/>
              </a:defRPr>
            </a:lvl6pPr>
            <a:lvl7pPr marL="2419083" algn="l" defTabSz="806361" rtl="0" eaLnBrk="1" latinLnBrk="0" hangingPunct="1">
              <a:defRPr kumimoji="1" sz="1280" kern="1200">
                <a:solidFill>
                  <a:schemeClr val="tx1"/>
                </a:solidFill>
                <a:latin typeface="+mn-lt"/>
                <a:ea typeface="+mn-ea"/>
                <a:cs typeface="+mn-cs"/>
              </a:defRPr>
            </a:lvl7pPr>
            <a:lvl8pPr marL="2822263" algn="l" defTabSz="806361" rtl="0" eaLnBrk="1" latinLnBrk="0" hangingPunct="1">
              <a:defRPr kumimoji="1" sz="1280" kern="1200">
                <a:solidFill>
                  <a:schemeClr val="tx1"/>
                </a:solidFill>
                <a:latin typeface="+mn-lt"/>
                <a:ea typeface="+mn-ea"/>
                <a:cs typeface="+mn-cs"/>
              </a:defRPr>
            </a:lvl8pPr>
            <a:lvl9pPr marL="3225443" algn="l" defTabSz="806361" rtl="0" eaLnBrk="1" latinLnBrk="0" hangingPunct="1">
              <a:defRPr kumimoji="1" sz="1280" kern="1200">
                <a:solidFill>
                  <a:schemeClr val="tx1"/>
                </a:solidFill>
                <a:latin typeface="+mn-lt"/>
                <a:ea typeface="+mn-ea"/>
                <a:cs typeface="+mn-cs"/>
              </a:defRPr>
            </a:lvl9pPr>
          </a:lstStyle>
          <a:p>
            <a:pPr algn="l"/>
            <a:r>
              <a:rPr lang="en-US" altLang="ja-JP" sz="1108" b="1" noProof="1">
                <a:solidFill>
                  <a:srgbClr val="FFFF00"/>
                </a:solidFill>
                <a:latin typeface="Meiryo UI" panose="020B0604030504040204" pitchFamily="50" charset="-128"/>
                <a:ea typeface="Meiryo UI" panose="020B0604030504040204" pitchFamily="50" charset="-128"/>
              </a:rPr>
              <a:t>Grain size (phi)</a:t>
            </a:r>
            <a:endParaRPr lang="ja-JP" altLang="en-US" sz="1108" b="1" dirty="0">
              <a:solidFill>
                <a:srgbClr val="FFFF00"/>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27412193-3C03-78DE-8AE8-39C5600938D1}"/>
              </a:ext>
            </a:extLst>
          </p:cNvPr>
          <p:cNvSpPr txBox="1"/>
          <p:nvPr/>
        </p:nvSpPr>
        <p:spPr>
          <a:xfrm rot="16200000">
            <a:off x="12630340" y="23853982"/>
            <a:ext cx="1339086" cy="261808"/>
          </a:xfrm>
          <a:prstGeom prst="rect">
            <a:avLst/>
          </a:prstGeom>
          <a:noFill/>
        </p:spPr>
        <p:txBody>
          <a:bodyPr wrap="square">
            <a:spAutoFit/>
          </a:bodyPr>
          <a:lstStyle/>
          <a:p>
            <a:pPr algn="l"/>
            <a:r>
              <a:rPr kumimoji="1" lang="en-US" altLang="ja-JP" sz="1108" b="1" noProof="1">
                <a:latin typeface="Meiryo UI" panose="020B0604030504040204" pitchFamily="50" charset="-128"/>
                <a:ea typeface="Meiryo UI" panose="020B0604030504040204" pitchFamily="50" charset="-128"/>
              </a:rPr>
              <a:t>Circularity</a:t>
            </a:r>
            <a:endParaRPr kumimoji="1" lang="ja-JP" altLang="en-US" sz="1108"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D32B01EC-A684-7784-5F36-E017413989AA}"/>
              </a:ext>
            </a:extLst>
          </p:cNvPr>
          <p:cNvSpPr txBox="1"/>
          <p:nvPr/>
        </p:nvSpPr>
        <p:spPr>
          <a:xfrm rot="16200000">
            <a:off x="9949031" y="24277231"/>
            <a:ext cx="1126123" cy="261808"/>
          </a:xfrm>
          <a:prstGeom prst="rect">
            <a:avLst/>
          </a:prstGeom>
          <a:noFill/>
        </p:spPr>
        <p:txBody>
          <a:bodyPr wrap="square">
            <a:spAutoFit/>
          </a:bodyPr>
          <a:lstStyle/>
          <a:p>
            <a:pPr algn="l"/>
            <a:r>
              <a:rPr kumimoji="1" lang="en-US" altLang="ja-JP" sz="1108" b="1" noProof="1">
                <a:solidFill>
                  <a:srgbClr val="FFFF00"/>
                </a:solidFill>
                <a:latin typeface="Meiryo UI" panose="020B0604030504040204" pitchFamily="50" charset="-128"/>
                <a:ea typeface="Meiryo UI" panose="020B0604030504040204" pitchFamily="50" charset="-128"/>
              </a:rPr>
              <a:t>Aspect ratio</a:t>
            </a:r>
            <a:endParaRPr kumimoji="1" lang="ja-JP" altLang="en-US" sz="1108" b="1" dirty="0">
              <a:solidFill>
                <a:srgbClr val="FFFF00"/>
              </a:solidFill>
              <a:latin typeface="Meiryo UI" panose="020B0604030504040204" pitchFamily="50" charset="-128"/>
              <a:ea typeface="Meiryo UI" panose="020B0604030504040204" pitchFamily="50" charset="-128"/>
            </a:endParaRPr>
          </a:p>
        </p:txBody>
      </p:sp>
      <p:pic>
        <p:nvPicPr>
          <p:cNvPr id="68" name="図 67">
            <a:extLst>
              <a:ext uri="{FF2B5EF4-FFF2-40B4-BE49-F238E27FC236}">
                <a16:creationId xmlns:a16="http://schemas.microsoft.com/office/drawing/2014/main" id="{9637F37B-48CD-B8D6-F34E-2450D2B820E7}"/>
              </a:ext>
            </a:extLst>
          </p:cNvPr>
          <p:cNvPicPr>
            <a:picLocks noChangeAspect="1"/>
          </p:cNvPicPr>
          <p:nvPr/>
        </p:nvPicPr>
        <p:blipFill>
          <a:blip r:embed="rId24"/>
          <a:stretch>
            <a:fillRect/>
          </a:stretch>
        </p:blipFill>
        <p:spPr>
          <a:xfrm>
            <a:off x="12793675" y="21185167"/>
            <a:ext cx="2532682" cy="1682424"/>
          </a:xfrm>
          <a:prstGeom prst="rect">
            <a:avLst/>
          </a:prstGeom>
        </p:spPr>
      </p:pic>
      <p:sp>
        <p:nvSpPr>
          <p:cNvPr id="69" name="テキスト ボックス 68">
            <a:extLst>
              <a:ext uri="{FF2B5EF4-FFF2-40B4-BE49-F238E27FC236}">
                <a16:creationId xmlns:a16="http://schemas.microsoft.com/office/drawing/2014/main" id="{CA43DDE5-D78F-2E7F-D17A-537F63BC6983}"/>
              </a:ext>
            </a:extLst>
          </p:cNvPr>
          <p:cNvSpPr txBox="1"/>
          <p:nvPr/>
        </p:nvSpPr>
        <p:spPr>
          <a:xfrm>
            <a:off x="13299883" y="22915579"/>
            <a:ext cx="1471719" cy="395757"/>
          </a:xfrm>
          <a:prstGeom prst="rect">
            <a:avLst/>
          </a:prstGeom>
          <a:noFill/>
        </p:spPr>
        <p:txBody>
          <a:bodyPr wrap="none" rtlCol="0">
            <a:spAutoFit/>
          </a:bodyPr>
          <a:lstStyle/>
          <a:p>
            <a:pPr algn="l"/>
            <a:r>
              <a:rPr kumimoji="1" lang="en-US" altLang="ja-JP" sz="1978" noProof="1">
                <a:solidFill>
                  <a:srgbClr val="FFFF00"/>
                </a:solidFill>
                <a:latin typeface="Roboto" panose="02000000000000000000" pitchFamily="2" charset="0"/>
                <a:ea typeface="Roboto" panose="02000000000000000000" pitchFamily="2" charset="0"/>
                <a:cs typeface="Roboto" panose="02000000000000000000" pitchFamily="2" charset="0"/>
              </a:rPr>
              <a:t>Morphologi</a:t>
            </a:r>
            <a:endParaRPr kumimoji="1" lang="ja-JP" altLang="en-US" sz="1978" dirty="0">
              <a:solidFill>
                <a:srgbClr val="FFFF00"/>
              </a:solidFill>
              <a:latin typeface="Roboto" panose="02000000000000000000" pitchFamily="2" charset="0"/>
              <a:ea typeface="Meiryo UI" panose="020B0604030504040204" pitchFamily="50" charset="-128"/>
              <a:cs typeface="Roboto" panose="02000000000000000000" pitchFamily="2" charset="0"/>
            </a:endParaRPr>
          </a:p>
        </p:txBody>
      </p:sp>
      <p:sp>
        <p:nvSpPr>
          <p:cNvPr id="70" name="正方形/長方形 69">
            <a:extLst>
              <a:ext uri="{FF2B5EF4-FFF2-40B4-BE49-F238E27FC236}">
                <a16:creationId xmlns:a16="http://schemas.microsoft.com/office/drawing/2014/main" id="{64100891-4C4E-082A-C6C2-41D03508F31D}"/>
              </a:ext>
            </a:extLst>
          </p:cNvPr>
          <p:cNvSpPr/>
          <p:nvPr/>
        </p:nvSpPr>
        <p:spPr>
          <a:xfrm>
            <a:off x="6562672" y="16997074"/>
            <a:ext cx="1859223" cy="23089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4" dirty="0"/>
          </a:p>
        </p:txBody>
      </p:sp>
      <p:pic>
        <p:nvPicPr>
          <p:cNvPr id="7" name="図 6">
            <a:extLst>
              <a:ext uri="{FF2B5EF4-FFF2-40B4-BE49-F238E27FC236}">
                <a16:creationId xmlns:a16="http://schemas.microsoft.com/office/drawing/2014/main" id="{1E4D0221-045E-4FBF-B97C-1F877F953FB4}"/>
              </a:ext>
            </a:extLst>
          </p:cNvPr>
          <p:cNvPicPr>
            <a:picLocks noChangeAspect="1"/>
          </p:cNvPicPr>
          <p:nvPr/>
        </p:nvPicPr>
        <p:blipFill>
          <a:blip r:embed="rId25"/>
          <a:stretch>
            <a:fillRect/>
          </a:stretch>
        </p:blipFill>
        <p:spPr>
          <a:xfrm>
            <a:off x="6765592" y="17071729"/>
            <a:ext cx="1606444" cy="2132880"/>
          </a:xfrm>
          <a:prstGeom prst="rect">
            <a:avLst/>
          </a:prstGeom>
        </p:spPr>
      </p:pic>
      <p:sp>
        <p:nvSpPr>
          <p:cNvPr id="86" name="テキスト ボックス 85">
            <a:extLst>
              <a:ext uri="{FF2B5EF4-FFF2-40B4-BE49-F238E27FC236}">
                <a16:creationId xmlns:a16="http://schemas.microsoft.com/office/drawing/2014/main" id="{10AB6963-3776-C5E4-2973-F25A7884BE39}"/>
              </a:ext>
            </a:extLst>
          </p:cNvPr>
          <p:cNvSpPr txBox="1"/>
          <p:nvPr/>
        </p:nvSpPr>
        <p:spPr>
          <a:xfrm>
            <a:off x="955656" y="36467798"/>
            <a:ext cx="14622497" cy="1200329"/>
          </a:xfrm>
          <a:prstGeom prst="rect">
            <a:avLst/>
          </a:prstGeom>
          <a:noFill/>
        </p:spPr>
        <p:txBody>
          <a:bodyPr wrap="square">
            <a:spAutoFit/>
          </a:bodyPr>
          <a:lstStyle/>
          <a:p>
            <a:pPr algn="just"/>
            <a:r>
              <a:rPr lang="en-US" altLang="ja-JP" sz="2400" noProof="1">
                <a:solidFill>
                  <a:schemeClr val="bg1"/>
                </a:solidFill>
                <a:latin typeface="Roboto" panose="02000000000000000000" pitchFamily="2" charset="0"/>
                <a:cs typeface="Roboto" panose="02000000000000000000" pitchFamily="2" charset="0"/>
              </a:rPr>
              <a:t>Three types of particles model were prepared to create synthetic DRP models: sphere, ellipsoid, and Nonspherical Irregularly Shaped Particles (NISP). All three models reflect the particle size distribution measured by the sieve method.</a:t>
            </a:r>
            <a:endParaRPr lang="en-US" altLang="ja-JP"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87" name="テキスト ボックス 86">
            <a:extLst>
              <a:ext uri="{FF2B5EF4-FFF2-40B4-BE49-F238E27FC236}">
                <a16:creationId xmlns:a16="http://schemas.microsoft.com/office/drawing/2014/main" id="{9EDD2289-8E73-9E8E-7CAB-D08BB4D900F0}"/>
              </a:ext>
            </a:extLst>
          </p:cNvPr>
          <p:cNvSpPr txBox="1"/>
          <p:nvPr/>
        </p:nvSpPr>
        <p:spPr>
          <a:xfrm>
            <a:off x="1006440" y="35680728"/>
            <a:ext cx="5222692" cy="821955"/>
          </a:xfrm>
          <a:prstGeom prst="rect">
            <a:avLst/>
          </a:prstGeom>
          <a:noFill/>
        </p:spPr>
        <p:txBody>
          <a:bodyPr wrap="square">
            <a:spAutoFit/>
          </a:bodyPr>
          <a:lstStyle/>
          <a:p>
            <a:r>
              <a:rPr lang="ja-JP" altLang="en-US" sz="4748" noProof="1">
                <a:solidFill>
                  <a:srgbClr val="FFFF00"/>
                </a:solidFill>
              </a:rPr>
              <a:t>Influence of shape</a:t>
            </a:r>
          </a:p>
        </p:txBody>
      </p:sp>
      <p:pic>
        <p:nvPicPr>
          <p:cNvPr id="89" name="図 88">
            <a:extLst>
              <a:ext uri="{FF2B5EF4-FFF2-40B4-BE49-F238E27FC236}">
                <a16:creationId xmlns:a16="http://schemas.microsoft.com/office/drawing/2014/main" id="{B88AC319-5497-0965-47FB-AAA9780B591E}"/>
              </a:ext>
            </a:extLst>
          </p:cNvPr>
          <p:cNvPicPr>
            <a:picLocks noChangeAspect="1"/>
          </p:cNvPicPr>
          <p:nvPr/>
        </p:nvPicPr>
        <p:blipFill>
          <a:blip r:embed="rId26"/>
          <a:stretch>
            <a:fillRect/>
          </a:stretch>
        </p:blipFill>
        <p:spPr>
          <a:xfrm>
            <a:off x="9988286" y="16947485"/>
            <a:ext cx="1916573" cy="2210560"/>
          </a:xfrm>
          <a:prstGeom prst="rect">
            <a:avLst/>
          </a:prstGeom>
          <a:solidFill>
            <a:schemeClr val="accent4">
              <a:lumMod val="20000"/>
              <a:lumOff val="80000"/>
            </a:schemeClr>
          </a:solidFill>
        </p:spPr>
      </p:pic>
      <mc:AlternateContent xmlns:mc="http://schemas.openxmlformats.org/markup-compatibility/2006" xmlns:a14="http://schemas.microsoft.com/office/drawing/2010/main">
        <mc:Choice Requires="a14">
          <p:sp>
            <p:nvSpPr>
              <p:cNvPr id="96" name="テキスト ボックス 95">
                <a:extLst>
                  <a:ext uri="{FF2B5EF4-FFF2-40B4-BE49-F238E27FC236}">
                    <a16:creationId xmlns:a16="http://schemas.microsoft.com/office/drawing/2014/main" id="{9CF0C515-F42E-F665-A0CE-C0342260CEC7}"/>
                  </a:ext>
                </a:extLst>
              </p:cNvPr>
              <p:cNvSpPr txBox="1"/>
              <p:nvPr/>
            </p:nvSpPr>
            <p:spPr>
              <a:xfrm>
                <a:off x="3617786" y="17768995"/>
                <a:ext cx="507380" cy="7978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l-GR" altLang="ja-JP" sz="2769" i="1">
                              <a:solidFill>
                                <a:srgbClr val="FFFF00"/>
                              </a:solidFill>
                              <a:latin typeface="Cambria Math" panose="02040503050406030204" pitchFamily="18" charset="0"/>
                            </a:rPr>
                          </m:ctrlPr>
                        </m:fPr>
                        <m:num>
                          <m:r>
                            <m:rPr>
                              <m:sty m:val="p"/>
                            </m:rPr>
                            <a:rPr lang="en-US" altLang="ja-JP" sz="2769" i="1">
                              <a:solidFill>
                                <a:srgbClr val="FFFF00"/>
                              </a:solidFill>
                              <a:latin typeface="Cambria Math" panose="02040503050406030204" pitchFamily="18" charset="0"/>
                            </a:rPr>
                            <m:t>L</m:t>
                          </m:r>
                          <m:r>
                            <a:rPr lang="en-US" altLang="ja-JP" sz="2769" i="1">
                              <a:solidFill>
                                <a:srgbClr val="FFFF00"/>
                              </a:solidFill>
                              <a:latin typeface="Cambria Math" panose="02040503050406030204" pitchFamily="18" charset="0"/>
                            </a:rPr>
                            <m:t>1</m:t>
                          </m:r>
                        </m:num>
                        <m:den>
                          <m:r>
                            <m:rPr>
                              <m:sty m:val="p"/>
                            </m:rPr>
                            <a:rPr lang="en-US" altLang="ja-JP" sz="2769" i="1">
                              <a:solidFill>
                                <a:srgbClr val="FFFF00"/>
                              </a:solidFill>
                              <a:latin typeface="Cambria Math" panose="02040503050406030204" pitchFamily="18" charset="0"/>
                            </a:rPr>
                            <m:t>L</m:t>
                          </m:r>
                          <m:r>
                            <a:rPr lang="en-US" altLang="ja-JP" sz="2769" i="1">
                              <a:solidFill>
                                <a:srgbClr val="FFFF00"/>
                              </a:solidFill>
                              <a:latin typeface="Cambria Math" panose="02040503050406030204" pitchFamily="18" charset="0"/>
                            </a:rPr>
                            <m:t>2</m:t>
                          </m:r>
                        </m:den>
                      </m:f>
                    </m:oMath>
                  </m:oMathPara>
                </a14:m>
                <a:endParaRPr kumimoji="1" lang="ja-JP" altLang="en-US" sz="2216" dirty="0">
                  <a:solidFill>
                    <a:srgbClr val="FFFF00"/>
                  </a:solidFill>
                  <a:latin typeface="Meiryo UI" panose="020B0604030504040204" pitchFamily="50" charset="-128"/>
                  <a:ea typeface="Meiryo UI" panose="020B0604030504040204" pitchFamily="50" charset="-128"/>
                </a:endParaRPr>
              </a:p>
            </p:txBody>
          </p:sp>
        </mc:Choice>
        <mc:Fallback xmlns="">
          <p:sp>
            <p:nvSpPr>
              <p:cNvPr id="96" name="テキスト ボックス 95">
                <a:extLst>
                  <a:ext uri="{FF2B5EF4-FFF2-40B4-BE49-F238E27FC236}">
                    <a16:creationId xmlns:a16="http://schemas.microsoft.com/office/drawing/2014/main" id="{9CF0C515-F42E-F665-A0CE-C0342260CEC7}"/>
                  </a:ext>
                </a:extLst>
              </p:cNvPr>
              <p:cNvSpPr txBox="1">
                <a:spLocks noRot="1" noChangeAspect="1" noMove="1" noResize="1" noEditPoints="1" noAdjustHandles="1" noChangeArrowheads="1" noChangeShapeType="1" noTextEdit="1"/>
              </p:cNvSpPr>
              <p:nvPr/>
            </p:nvSpPr>
            <p:spPr>
              <a:xfrm>
                <a:off x="3617786" y="17768995"/>
                <a:ext cx="507380" cy="797854"/>
              </a:xfrm>
              <a:prstGeom prst="rect">
                <a:avLst/>
              </a:prstGeom>
              <a:blipFill>
                <a:blip r:embed="rId27"/>
                <a:stretch>
                  <a:fillRect/>
                </a:stretch>
              </a:blipFill>
            </p:spPr>
            <p:txBody>
              <a:bodyPr/>
              <a:lstStyle/>
              <a:p>
                <a:r>
                  <a:rPr lang="ja-JP" altLang="en-US">
                    <a:noFill/>
                  </a:rPr>
                  <a:t> </a:t>
                </a:r>
              </a:p>
            </p:txBody>
          </p:sp>
        </mc:Fallback>
      </mc:AlternateContent>
      <p:sp>
        <p:nvSpPr>
          <p:cNvPr id="97" name="テキスト ボックス 96">
            <a:extLst>
              <a:ext uri="{FF2B5EF4-FFF2-40B4-BE49-F238E27FC236}">
                <a16:creationId xmlns:a16="http://schemas.microsoft.com/office/drawing/2014/main" id="{E9663326-3922-182B-AC95-B0F323FC8087}"/>
              </a:ext>
            </a:extLst>
          </p:cNvPr>
          <p:cNvSpPr txBox="1"/>
          <p:nvPr/>
        </p:nvSpPr>
        <p:spPr>
          <a:xfrm>
            <a:off x="1257487" y="19050749"/>
            <a:ext cx="1948609" cy="395757"/>
          </a:xfrm>
          <a:prstGeom prst="rect">
            <a:avLst/>
          </a:prstGeom>
          <a:noFill/>
        </p:spPr>
        <p:txBody>
          <a:bodyPr wrap="square">
            <a:spAutoFit/>
          </a:bodyPr>
          <a:lstStyle/>
          <a:p>
            <a:pPr algn="l"/>
            <a:r>
              <a:rPr kumimoji="1" lang="en-US" altLang="ja-JP" sz="1978" b="1" noProof="1">
                <a:solidFill>
                  <a:srgbClr val="FFFF00"/>
                </a:solidFill>
                <a:latin typeface="Roboto" panose="02000000000000000000" pitchFamily="2" charset="0"/>
                <a:ea typeface="Roboto" panose="02000000000000000000" pitchFamily="2" charset="0"/>
                <a:cs typeface="Roboto" panose="02000000000000000000" pitchFamily="2" charset="0"/>
              </a:rPr>
              <a:t>Aspect ratio</a:t>
            </a:r>
            <a:endParaRPr kumimoji="1" lang="ja-JP" altLang="en-US" sz="1978" b="1" dirty="0">
              <a:solidFill>
                <a:srgbClr val="FFFF00"/>
              </a:solidFill>
              <a:latin typeface="Roboto" panose="02000000000000000000" pitchFamily="2" charset="0"/>
              <a:ea typeface="Meiryo UI" panose="020B0604030504040204" pitchFamily="50" charset="-128"/>
              <a:cs typeface="Roboto" panose="02000000000000000000" pitchFamily="2" charset="0"/>
            </a:endParaRPr>
          </a:p>
        </p:txBody>
      </p:sp>
      <p:sp>
        <p:nvSpPr>
          <p:cNvPr id="99" name="吹き出し: 角を丸めた四角形 98">
            <a:extLst>
              <a:ext uri="{FF2B5EF4-FFF2-40B4-BE49-F238E27FC236}">
                <a16:creationId xmlns:a16="http://schemas.microsoft.com/office/drawing/2014/main" id="{8BEA5F34-82CE-D509-2678-ED57B2095F1E}"/>
              </a:ext>
            </a:extLst>
          </p:cNvPr>
          <p:cNvSpPr/>
          <p:nvPr/>
        </p:nvSpPr>
        <p:spPr>
          <a:xfrm>
            <a:off x="1138406" y="17904287"/>
            <a:ext cx="605814" cy="394543"/>
          </a:xfrm>
          <a:prstGeom prst="wedgeRoundRectCallout">
            <a:avLst>
              <a:gd name="adj1" fmla="val 62873"/>
              <a:gd name="adj2" fmla="val 86801"/>
              <a:gd name="adj3" fmla="val 16667"/>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24" noProof="1">
                <a:solidFill>
                  <a:schemeClr val="tx1"/>
                </a:solidFill>
              </a:rPr>
              <a:t>L2</a:t>
            </a:r>
          </a:p>
        </p:txBody>
      </p:sp>
      <p:sp>
        <p:nvSpPr>
          <p:cNvPr id="100" name="テキスト ボックス 99">
            <a:extLst>
              <a:ext uri="{FF2B5EF4-FFF2-40B4-BE49-F238E27FC236}">
                <a16:creationId xmlns:a16="http://schemas.microsoft.com/office/drawing/2014/main" id="{1385DBBC-D8D7-C85F-412F-77ABB3710C95}"/>
              </a:ext>
            </a:extLst>
          </p:cNvPr>
          <p:cNvSpPr txBox="1"/>
          <p:nvPr/>
        </p:nvSpPr>
        <p:spPr>
          <a:xfrm>
            <a:off x="1279185" y="17246268"/>
            <a:ext cx="1587364" cy="395757"/>
          </a:xfrm>
          <a:prstGeom prst="rect">
            <a:avLst/>
          </a:prstGeom>
          <a:noFill/>
        </p:spPr>
        <p:txBody>
          <a:bodyPr wrap="square">
            <a:spAutoFit/>
          </a:bodyPr>
          <a:lstStyle/>
          <a:p>
            <a:pPr algn="l"/>
            <a:r>
              <a:rPr kumimoji="1" lang="en-US" altLang="ja-JP" sz="1978" b="1" noProof="1">
                <a:solidFill>
                  <a:srgbClr val="FFFF00"/>
                </a:solidFill>
                <a:latin typeface="Roboto" panose="02000000000000000000" pitchFamily="2" charset="0"/>
                <a:ea typeface="Roboto" panose="02000000000000000000" pitchFamily="2" charset="0"/>
                <a:cs typeface="Roboto" panose="02000000000000000000" pitchFamily="2" charset="0"/>
              </a:rPr>
              <a:t>Circularity</a:t>
            </a:r>
          </a:p>
        </p:txBody>
      </p:sp>
      <p:sp>
        <p:nvSpPr>
          <p:cNvPr id="101" name="正方形/長方形 100">
            <a:extLst>
              <a:ext uri="{FF2B5EF4-FFF2-40B4-BE49-F238E27FC236}">
                <a16:creationId xmlns:a16="http://schemas.microsoft.com/office/drawing/2014/main" id="{480B4998-979A-34ED-F797-DD602AD485E0}"/>
              </a:ext>
            </a:extLst>
          </p:cNvPr>
          <p:cNvSpPr/>
          <p:nvPr/>
        </p:nvSpPr>
        <p:spPr>
          <a:xfrm>
            <a:off x="6047284" y="40982737"/>
            <a:ext cx="3936721" cy="13087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4" dirty="0"/>
          </a:p>
        </p:txBody>
      </p:sp>
      <p:graphicFrame>
        <p:nvGraphicFramePr>
          <p:cNvPr id="98" name="表 97">
            <a:extLst>
              <a:ext uri="{FF2B5EF4-FFF2-40B4-BE49-F238E27FC236}">
                <a16:creationId xmlns:a16="http://schemas.microsoft.com/office/drawing/2014/main" id="{90A3CCAF-49EF-2FDB-0843-4D8631F5931B}"/>
              </a:ext>
            </a:extLst>
          </p:cNvPr>
          <p:cNvGraphicFramePr>
            <a:graphicFrameLocks noGrp="1"/>
          </p:cNvGraphicFramePr>
          <p:nvPr>
            <p:extLst>
              <p:ext uri="{D42A27DB-BD31-4B8C-83A1-F6EECF244321}">
                <p14:modId xmlns:p14="http://schemas.microsoft.com/office/powerpoint/2010/main" val="2061466118"/>
              </p:ext>
            </p:extLst>
          </p:nvPr>
        </p:nvGraphicFramePr>
        <p:xfrm>
          <a:off x="1441313" y="41296422"/>
          <a:ext cx="4416653" cy="1002858"/>
        </p:xfrm>
        <a:graphic>
          <a:graphicData uri="http://schemas.openxmlformats.org/drawingml/2006/table">
            <a:tbl>
              <a:tblPr firstRow="1" bandRow="1">
                <a:tableStyleId>{5C22544A-7EE6-4342-B048-85BDC9FD1C3A}</a:tableStyleId>
              </a:tblPr>
              <a:tblGrid>
                <a:gridCol w="1532919">
                  <a:extLst>
                    <a:ext uri="{9D8B030D-6E8A-4147-A177-3AD203B41FA5}">
                      <a16:colId xmlns:a16="http://schemas.microsoft.com/office/drawing/2014/main" val="517928870"/>
                    </a:ext>
                  </a:extLst>
                </a:gridCol>
                <a:gridCol w="1046399">
                  <a:extLst>
                    <a:ext uri="{9D8B030D-6E8A-4147-A177-3AD203B41FA5}">
                      <a16:colId xmlns:a16="http://schemas.microsoft.com/office/drawing/2014/main" val="1523563885"/>
                    </a:ext>
                  </a:extLst>
                </a:gridCol>
                <a:gridCol w="1009970">
                  <a:extLst>
                    <a:ext uri="{9D8B030D-6E8A-4147-A177-3AD203B41FA5}">
                      <a16:colId xmlns:a16="http://schemas.microsoft.com/office/drawing/2014/main" val="2384896326"/>
                    </a:ext>
                  </a:extLst>
                </a:gridCol>
                <a:gridCol w="827365">
                  <a:extLst>
                    <a:ext uri="{9D8B030D-6E8A-4147-A177-3AD203B41FA5}">
                      <a16:colId xmlns:a16="http://schemas.microsoft.com/office/drawing/2014/main" val="3727348687"/>
                    </a:ext>
                  </a:extLst>
                </a:gridCol>
              </a:tblGrid>
              <a:tr h="331632">
                <a:tc>
                  <a:txBody>
                    <a:bodyPr/>
                    <a:lstStyle/>
                    <a:p>
                      <a:endParaRPr kumimoji="1" lang="ja-JP" altLang="en-US" sz="1600" dirty="0"/>
                    </a:p>
                  </a:txBody>
                  <a:tcPr marL="90445" marR="90445" marT="45223" marB="45223"/>
                </a:tc>
                <a:tc>
                  <a:txBody>
                    <a:bodyPr/>
                    <a:lstStyle/>
                    <a:p>
                      <a:r>
                        <a:rPr kumimoji="1" lang="en-US" altLang="ja-JP" sz="1600" noProof="1"/>
                        <a:t>Sphere</a:t>
                      </a:r>
                    </a:p>
                  </a:txBody>
                  <a:tcPr marL="90445" marR="90445" marT="45223" marB="45223"/>
                </a:tc>
                <a:tc>
                  <a:txBody>
                    <a:bodyPr/>
                    <a:lstStyle/>
                    <a:p>
                      <a:r>
                        <a:rPr kumimoji="1" lang="en-US" altLang="ja-JP" sz="1600" noProof="1"/>
                        <a:t>Ellipsoid</a:t>
                      </a:r>
                    </a:p>
                  </a:txBody>
                  <a:tcPr marL="90445" marR="90445" marT="45223" marB="45223"/>
                </a:tc>
                <a:tc>
                  <a:txBody>
                    <a:bodyPr/>
                    <a:lstStyle/>
                    <a:p>
                      <a:r>
                        <a:rPr kumimoji="1" lang="en-US" altLang="ja-JP" sz="1600" noProof="1"/>
                        <a:t>NISP</a:t>
                      </a:r>
                    </a:p>
                  </a:txBody>
                  <a:tcPr marL="90445" marR="90445" marT="45223" marB="45223"/>
                </a:tc>
                <a:extLst>
                  <a:ext uri="{0D108BD9-81ED-4DB2-BD59-A6C34878D82A}">
                    <a16:rowId xmlns:a16="http://schemas.microsoft.com/office/drawing/2014/main" val="334361035"/>
                  </a:ext>
                </a:extLst>
              </a:tr>
              <a:tr h="331632">
                <a:tc>
                  <a:txBody>
                    <a:bodyPr/>
                    <a:lstStyle/>
                    <a:p>
                      <a:r>
                        <a:rPr kumimoji="1" lang="en-US" altLang="ja-JP" sz="1600" noProof="1"/>
                        <a:t>Aspect ratio</a:t>
                      </a:r>
                    </a:p>
                  </a:txBody>
                  <a:tcPr marL="90445" marR="90445" marT="45223" marB="45223"/>
                </a:tc>
                <a:tc>
                  <a:txBody>
                    <a:bodyPr/>
                    <a:lstStyle/>
                    <a:p>
                      <a:endParaRPr kumimoji="1" lang="ja-JP" altLang="en-US" sz="1600" dirty="0"/>
                    </a:p>
                  </a:txBody>
                  <a:tcPr marL="90445" marR="90445" marT="45223" marB="45223"/>
                </a:tc>
                <a:tc>
                  <a:txBody>
                    <a:bodyPr/>
                    <a:lstStyle/>
                    <a:p>
                      <a:r>
                        <a:rPr kumimoji="1" lang="ja-JP" altLang="en-US" sz="1600" noProof="1"/>
                        <a:t>✓</a:t>
                      </a:r>
                    </a:p>
                  </a:txBody>
                  <a:tcPr marL="90445" marR="90445" marT="45223" marB="45223"/>
                </a:tc>
                <a:tc>
                  <a:txBody>
                    <a:bodyPr/>
                    <a:lstStyle/>
                    <a:p>
                      <a:r>
                        <a:rPr kumimoji="1" lang="ja-JP" altLang="en-US" sz="1600" noProof="1"/>
                        <a:t>✓</a:t>
                      </a:r>
                    </a:p>
                  </a:txBody>
                  <a:tcPr marL="90445" marR="90445" marT="45223" marB="45223"/>
                </a:tc>
                <a:extLst>
                  <a:ext uri="{0D108BD9-81ED-4DB2-BD59-A6C34878D82A}">
                    <a16:rowId xmlns:a16="http://schemas.microsoft.com/office/drawing/2014/main" val="2208736659"/>
                  </a:ext>
                </a:extLst>
              </a:tr>
              <a:tr h="331632">
                <a:tc>
                  <a:txBody>
                    <a:bodyPr/>
                    <a:lstStyle/>
                    <a:p>
                      <a:r>
                        <a:rPr kumimoji="1" lang="en-US" altLang="ja-JP" sz="1600" noProof="1"/>
                        <a:t>Circularity</a:t>
                      </a:r>
                    </a:p>
                  </a:txBody>
                  <a:tcPr marL="90445" marR="90445" marT="45223" marB="45223"/>
                </a:tc>
                <a:tc>
                  <a:txBody>
                    <a:bodyPr/>
                    <a:lstStyle/>
                    <a:p>
                      <a:endParaRPr kumimoji="1" lang="ja-JP" altLang="en-US" sz="1600" dirty="0"/>
                    </a:p>
                  </a:txBody>
                  <a:tcPr marL="90445" marR="90445" marT="45223" marB="45223"/>
                </a:tc>
                <a:tc>
                  <a:txBody>
                    <a:bodyPr/>
                    <a:lstStyle/>
                    <a:p>
                      <a:endParaRPr kumimoji="1" lang="ja-JP" altLang="en-US" sz="1600" dirty="0"/>
                    </a:p>
                  </a:txBody>
                  <a:tcPr marL="90445" marR="90445" marT="45223" marB="45223"/>
                </a:tc>
                <a:tc>
                  <a:txBody>
                    <a:bodyPr/>
                    <a:lstStyle/>
                    <a:p>
                      <a:r>
                        <a:rPr kumimoji="1" lang="ja-JP" altLang="en-US" sz="1600" noProof="1"/>
                        <a:t>✓</a:t>
                      </a:r>
                    </a:p>
                  </a:txBody>
                  <a:tcPr marL="90445" marR="90445" marT="45223" marB="45223"/>
                </a:tc>
                <a:extLst>
                  <a:ext uri="{0D108BD9-81ED-4DB2-BD59-A6C34878D82A}">
                    <a16:rowId xmlns:a16="http://schemas.microsoft.com/office/drawing/2014/main" val="193915204"/>
                  </a:ext>
                </a:extLst>
              </a:tr>
            </a:tbl>
          </a:graphicData>
        </a:graphic>
      </p:graphicFrame>
      <p:pic>
        <p:nvPicPr>
          <p:cNvPr id="83" name="コンテンツ プレースホルダー 20">
            <a:extLst>
              <a:ext uri="{FF2B5EF4-FFF2-40B4-BE49-F238E27FC236}">
                <a16:creationId xmlns:a16="http://schemas.microsoft.com/office/drawing/2014/main" id="{2E06ACC7-53D0-FCF0-8FAB-53B4D85A1E89}"/>
              </a:ext>
            </a:extLst>
          </p:cNvPr>
          <p:cNvPicPr>
            <a:picLocks noChangeAspect="1"/>
          </p:cNvPicPr>
          <p:nvPr/>
        </p:nvPicPr>
        <p:blipFill>
          <a:blip r:embed="rId28"/>
          <a:stretch>
            <a:fillRect/>
          </a:stretch>
        </p:blipFill>
        <p:spPr bwMode="black">
          <a:xfrm>
            <a:off x="6211956" y="41102679"/>
            <a:ext cx="831552" cy="838618"/>
          </a:xfrm>
          <a:prstGeom prst="rect">
            <a:avLst/>
          </a:prstGeom>
        </p:spPr>
      </p:pic>
      <p:pic>
        <p:nvPicPr>
          <p:cNvPr id="84" name="図 83">
            <a:extLst>
              <a:ext uri="{FF2B5EF4-FFF2-40B4-BE49-F238E27FC236}">
                <a16:creationId xmlns:a16="http://schemas.microsoft.com/office/drawing/2014/main" id="{9B1010DC-220C-54B1-B9A3-82EFD5D0B92A}"/>
              </a:ext>
            </a:extLst>
          </p:cNvPr>
          <p:cNvPicPr>
            <a:picLocks noChangeAspect="1"/>
          </p:cNvPicPr>
          <p:nvPr/>
        </p:nvPicPr>
        <p:blipFill>
          <a:blip r:embed="rId29"/>
          <a:stretch>
            <a:fillRect/>
          </a:stretch>
        </p:blipFill>
        <p:spPr>
          <a:xfrm>
            <a:off x="7390875" y="41149254"/>
            <a:ext cx="1167470" cy="784909"/>
          </a:xfrm>
          <a:prstGeom prst="rect">
            <a:avLst/>
          </a:prstGeom>
        </p:spPr>
      </p:pic>
      <p:pic>
        <p:nvPicPr>
          <p:cNvPr id="82" name="図 81" descr="charts, contour charts  automatically generated descriptions">
            <a:extLst>
              <a:ext uri="{FF2B5EF4-FFF2-40B4-BE49-F238E27FC236}">
                <a16:creationId xmlns:a16="http://schemas.microsoft.com/office/drawing/2014/main" id="{0E640C90-BDE6-34E3-2AC9-8592ECB215EF}"/>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5445" t="22831" r="11355" b="4751"/>
          <a:stretch/>
        </p:blipFill>
        <p:spPr>
          <a:xfrm>
            <a:off x="8947313" y="41146772"/>
            <a:ext cx="837330" cy="732393"/>
          </a:xfrm>
          <a:prstGeom prst="rect">
            <a:avLst/>
          </a:prstGeom>
        </p:spPr>
      </p:pic>
      <p:sp>
        <p:nvSpPr>
          <p:cNvPr id="103" name="テキスト ボックス 102">
            <a:extLst>
              <a:ext uri="{FF2B5EF4-FFF2-40B4-BE49-F238E27FC236}">
                <a16:creationId xmlns:a16="http://schemas.microsoft.com/office/drawing/2014/main" id="{9301E259-5F9D-0121-230B-60E04B941DCA}"/>
              </a:ext>
            </a:extLst>
          </p:cNvPr>
          <p:cNvSpPr txBox="1"/>
          <p:nvPr/>
        </p:nvSpPr>
        <p:spPr>
          <a:xfrm>
            <a:off x="6205534" y="41926146"/>
            <a:ext cx="899482" cy="311496"/>
          </a:xfrm>
          <a:prstGeom prst="rect">
            <a:avLst/>
          </a:prstGeom>
          <a:noFill/>
        </p:spPr>
        <p:txBody>
          <a:bodyPr wrap="square">
            <a:spAutoFit/>
          </a:bodyPr>
          <a:lstStyle/>
          <a:p>
            <a:r>
              <a:rPr kumimoji="1" lang="en-US" altLang="ja-JP" sz="1424" noProof="1"/>
              <a:t>Sphere</a:t>
            </a:r>
          </a:p>
        </p:txBody>
      </p:sp>
      <p:sp>
        <p:nvSpPr>
          <p:cNvPr id="104" name="テキスト ボックス 103">
            <a:extLst>
              <a:ext uri="{FF2B5EF4-FFF2-40B4-BE49-F238E27FC236}">
                <a16:creationId xmlns:a16="http://schemas.microsoft.com/office/drawing/2014/main" id="{4ACF167E-9202-F747-9186-D261C33E38AE}"/>
              </a:ext>
            </a:extLst>
          </p:cNvPr>
          <p:cNvSpPr txBox="1"/>
          <p:nvPr/>
        </p:nvSpPr>
        <p:spPr>
          <a:xfrm>
            <a:off x="7522413" y="41881915"/>
            <a:ext cx="899482" cy="310516"/>
          </a:xfrm>
          <a:prstGeom prst="rect">
            <a:avLst/>
          </a:prstGeom>
          <a:noFill/>
        </p:spPr>
        <p:txBody>
          <a:bodyPr wrap="square">
            <a:spAutoFit/>
          </a:bodyPr>
          <a:lstStyle/>
          <a:p>
            <a:r>
              <a:rPr kumimoji="1" lang="en-US" altLang="ja-JP" sz="1424" noProof="1"/>
              <a:t>Ellipsoid</a:t>
            </a:r>
          </a:p>
        </p:txBody>
      </p:sp>
      <p:sp>
        <p:nvSpPr>
          <p:cNvPr id="105" name="テキスト ボックス 104">
            <a:extLst>
              <a:ext uri="{FF2B5EF4-FFF2-40B4-BE49-F238E27FC236}">
                <a16:creationId xmlns:a16="http://schemas.microsoft.com/office/drawing/2014/main" id="{BB904DF6-01E3-1C40-2CA7-F4701F4DFF33}"/>
              </a:ext>
            </a:extLst>
          </p:cNvPr>
          <p:cNvSpPr txBox="1"/>
          <p:nvPr/>
        </p:nvSpPr>
        <p:spPr>
          <a:xfrm>
            <a:off x="9024008" y="41892943"/>
            <a:ext cx="687050" cy="311496"/>
          </a:xfrm>
          <a:prstGeom prst="rect">
            <a:avLst/>
          </a:prstGeom>
          <a:noFill/>
        </p:spPr>
        <p:txBody>
          <a:bodyPr wrap="square">
            <a:spAutoFit/>
          </a:bodyPr>
          <a:lstStyle/>
          <a:p>
            <a:r>
              <a:rPr kumimoji="1" lang="en-US" altLang="ja-JP" sz="1424" noProof="1"/>
              <a:t>NISP</a:t>
            </a:r>
          </a:p>
        </p:txBody>
      </p:sp>
      <p:sp>
        <p:nvSpPr>
          <p:cNvPr id="121" name="テキスト ボックス 120">
            <a:extLst>
              <a:ext uri="{FF2B5EF4-FFF2-40B4-BE49-F238E27FC236}">
                <a16:creationId xmlns:a16="http://schemas.microsoft.com/office/drawing/2014/main" id="{6AE2FC99-EF5D-B9DD-AD90-8F0F3F37EC52}"/>
              </a:ext>
            </a:extLst>
          </p:cNvPr>
          <p:cNvSpPr txBox="1"/>
          <p:nvPr/>
        </p:nvSpPr>
        <p:spPr>
          <a:xfrm>
            <a:off x="17175714" y="9336592"/>
            <a:ext cx="14567503" cy="830997"/>
          </a:xfrm>
          <a:prstGeom prst="rect">
            <a:avLst/>
          </a:prstGeom>
          <a:noFill/>
        </p:spPr>
        <p:txBody>
          <a:bodyPr wrap="square">
            <a:spAutoFit/>
          </a:bodyPr>
          <a:lstStyle/>
          <a:p>
            <a:pPr algn="just"/>
            <a:r>
              <a:rPr lang="en-US" altLang="ja-JP" sz="2400" noProof="1">
                <a:solidFill>
                  <a:schemeClr val="bg1"/>
                </a:solidFill>
                <a:latin typeface="Roboto" panose="02000000000000000000" pitchFamily="2" charset="0"/>
                <a:cs typeface="Roboto" panose="02000000000000000000" pitchFamily="2" charset="0"/>
              </a:rPr>
              <a:t>A sensitivity analysis was performed on the impact of aspect ration and circularity on the relationship between permeability and porosity.</a:t>
            </a:r>
          </a:p>
        </p:txBody>
      </p:sp>
      <p:sp>
        <p:nvSpPr>
          <p:cNvPr id="127" name="テキスト ボックス 126">
            <a:extLst>
              <a:ext uri="{FF2B5EF4-FFF2-40B4-BE49-F238E27FC236}">
                <a16:creationId xmlns:a16="http://schemas.microsoft.com/office/drawing/2014/main" id="{641B8559-2A3D-6BA7-5CD9-3B9EC3769318}"/>
              </a:ext>
            </a:extLst>
          </p:cNvPr>
          <p:cNvSpPr txBox="1"/>
          <p:nvPr/>
        </p:nvSpPr>
        <p:spPr>
          <a:xfrm>
            <a:off x="22264982" y="10544103"/>
            <a:ext cx="9237400" cy="1569660"/>
          </a:xfrm>
          <a:prstGeom prst="rect">
            <a:avLst/>
          </a:prstGeom>
          <a:noFill/>
        </p:spPr>
        <p:txBody>
          <a:bodyPr wrap="square">
            <a:spAutoFit/>
          </a:bodyPr>
          <a:lstStyle/>
          <a:p>
            <a:pPr algn="just"/>
            <a:r>
              <a:rPr lang="en-US" altLang="ja-JP" sz="2400" noProof="1">
                <a:solidFill>
                  <a:schemeClr val="bg1"/>
                </a:solidFill>
                <a:latin typeface="Roboto" panose="02000000000000000000" pitchFamily="2" charset="0"/>
                <a:cs typeface="Roboto" panose="02000000000000000000" pitchFamily="2" charset="0"/>
              </a:rPr>
              <a:t>144 NISP models were created by changing circularity from 0.81 to 0.98. It was found that the rate of increase in permeability to porosity was higher in case of lower circularity. However, this relationship was not as clear than that of the aspect ratio.</a:t>
            </a:r>
            <a:endParaRPr lang="ja-JP" altLang="en-US" sz="2400" noProof="1">
              <a:solidFill>
                <a:schemeClr val="bg1"/>
              </a:solidFill>
              <a:latin typeface="Roboto" panose="02000000000000000000" pitchFamily="2" charset="0"/>
              <a:cs typeface="Roboto" panose="02000000000000000000" pitchFamily="2" charset="0"/>
            </a:endParaRPr>
          </a:p>
        </p:txBody>
      </p:sp>
      <p:sp>
        <p:nvSpPr>
          <p:cNvPr id="142" name="テキスト ボックス 141">
            <a:extLst>
              <a:ext uri="{FF2B5EF4-FFF2-40B4-BE49-F238E27FC236}">
                <a16:creationId xmlns:a16="http://schemas.microsoft.com/office/drawing/2014/main" id="{4DB12AB5-2F4D-CC1F-D6FE-BCFE3A9A62FF}"/>
              </a:ext>
            </a:extLst>
          </p:cNvPr>
          <p:cNvSpPr txBox="1"/>
          <p:nvPr/>
        </p:nvSpPr>
        <p:spPr>
          <a:xfrm>
            <a:off x="17089624" y="19007831"/>
            <a:ext cx="14134637" cy="3046988"/>
          </a:xfrm>
          <a:prstGeom prst="rect">
            <a:avLst/>
          </a:prstGeom>
          <a:noFill/>
        </p:spPr>
        <p:txBody>
          <a:bodyPr wrap="square">
            <a:spAutoFit/>
          </a:bodyPr>
          <a:lstStyle/>
          <a:p>
            <a:pPr algn="just"/>
            <a:r>
              <a:rPr lang="en-US" altLang="ja-JP" sz="2400" noProof="1">
                <a:solidFill>
                  <a:schemeClr val="bg1"/>
                </a:solidFill>
                <a:latin typeface="Roboto" panose="02000000000000000000" pitchFamily="2" charset="0"/>
                <a:ea typeface="Roboto" panose="02000000000000000000" pitchFamily="2" charset="0"/>
                <a:cs typeface="Roboto" panose="02000000000000000000" pitchFamily="2" charset="0"/>
              </a:rPr>
              <a:t>Permeability was calculated by GeoDict, which can control the porosity of the synthetic DRP models.</a:t>
            </a:r>
          </a:p>
          <a:p>
            <a:pPr algn="just"/>
            <a:r>
              <a:rPr lang="en-US" altLang="ja-JP" sz="2400" noProof="1">
                <a:solidFill>
                  <a:schemeClr val="bg1"/>
                </a:solidFill>
                <a:latin typeface="Roboto" panose="02000000000000000000" pitchFamily="2" charset="0"/>
                <a:ea typeface="Roboto" panose="02000000000000000000" pitchFamily="2" charset="0"/>
                <a:cs typeface="Roboto" panose="02000000000000000000" pitchFamily="2" charset="0"/>
              </a:rPr>
              <a:t>By using high-resolution particle size distribution, synthetic DRP model with sphere and ellipsoid particle models were created to calculate the permeability. When compared to measured permeability, the calculated permeability with ellipsoid model shows good accuracy compared to the model with sphere model. The calculated permeability with ellipsoid model was within the similar error range compared to previous studies targeting consolidated sandstone. </a:t>
            </a:r>
          </a:p>
          <a:p>
            <a:pPr algn="just"/>
            <a:r>
              <a:rPr lang="en-US" altLang="ja-JP" sz="2400" noProof="1">
                <a:solidFill>
                  <a:schemeClr val="bg1"/>
                </a:solidFill>
                <a:latin typeface="Roboto" panose="02000000000000000000" pitchFamily="2" charset="0"/>
                <a:ea typeface="Roboto" panose="02000000000000000000" pitchFamily="2" charset="0"/>
                <a:cs typeface="Roboto" panose="02000000000000000000" pitchFamily="2" charset="0"/>
              </a:rPr>
              <a:t>As a result, a synthetic DRP model with high-resolution particle size distribution with ellipsoid model was successfully estimated the permeability of unconsolidated sandstone.</a:t>
            </a:r>
          </a:p>
        </p:txBody>
      </p:sp>
      <p:sp>
        <p:nvSpPr>
          <p:cNvPr id="143" name="テキスト ボックス 142">
            <a:extLst>
              <a:ext uri="{FF2B5EF4-FFF2-40B4-BE49-F238E27FC236}">
                <a16:creationId xmlns:a16="http://schemas.microsoft.com/office/drawing/2014/main" id="{FE458551-6B23-0FDA-CE70-AAA4D409E0BE}"/>
              </a:ext>
            </a:extLst>
          </p:cNvPr>
          <p:cNvSpPr txBox="1"/>
          <p:nvPr/>
        </p:nvSpPr>
        <p:spPr>
          <a:xfrm>
            <a:off x="17425343" y="28265796"/>
            <a:ext cx="3671309" cy="821955"/>
          </a:xfrm>
          <a:prstGeom prst="rect">
            <a:avLst/>
          </a:prstGeom>
          <a:noFill/>
        </p:spPr>
        <p:txBody>
          <a:bodyPr wrap="square">
            <a:spAutoFit/>
          </a:bodyPr>
          <a:lstStyle/>
          <a:p>
            <a:r>
              <a:rPr lang="en-US" altLang="ja-JP" sz="4748" noProof="1">
                <a:solidFill>
                  <a:srgbClr val="FFFF00"/>
                </a:solidFill>
              </a:rPr>
              <a:t>Conclusions</a:t>
            </a:r>
            <a:endParaRPr lang="ja-JP" altLang="en-US" sz="4748" dirty="0">
              <a:solidFill>
                <a:srgbClr val="FFFF00"/>
              </a:solidFill>
            </a:endParaRPr>
          </a:p>
        </p:txBody>
      </p:sp>
      <p:sp>
        <p:nvSpPr>
          <p:cNvPr id="146" name="テキスト ボックス 145">
            <a:extLst>
              <a:ext uri="{FF2B5EF4-FFF2-40B4-BE49-F238E27FC236}">
                <a16:creationId xmlns:a16="http://schemas.microsoft.com/office/drawing/2014/main" id="{CCDB409F-DF12-DDF0-FA8F-8ADCBBA568EC}"/>
              </a:ext>
            </a:extLst>
          </p:cNvPr>
          <p:cNvSpPr txBox="1"/>
          <p:nvPr/>
        </p:nvSpPr>
        <p:spPr>
          <a:xfrm>
            <a:off x="16803133" y="32958329"/>
            <a:ext cx="3750381" cy="822982"/>
          </a:xfrm>
          <a:prstGeom prst="rect">
            <a:avLst/>
          </a:prstGeom>
          <a:noFill/>
        </p:spPr>
        <p:txBody>
          <a:bodyPr wrap="square">
            <a:spAutoFit/>
          </a:bodyPr>
          <a:lstStyle/>
          <a:p>
            <a:r>
              <a:rPr lang="en-US" altLang="ja-JP" sz="4748" noProof="1"/>
              <a:t>Reference</a:t>
            </a:r>
            <a:endParaRPr lang="ja-JP" altLang="en-US" sz="4748" dirty="0"/>
          </a:p>
        </p:txBody>
      </p:sp>
      <p:sp>
        <p:nvSpPr>
          <p:cNvPr id="151" name="テキスト ボックス 150">
            <a:extLst>
              <a:ext uri="{FF2B5EF4-FFF2-40B4-BE49-F238E27FC236}">
                <a16:creationId xmlns:a16="http://schemas.microsoft.com/office/drawing/2014/main" id="{40B3C9B7-BCFC-116E-0C44-517AE445C382}"/>
              </a:ext>
            </a:extLst>
          </p:cNvPr>
          <p:cNvSpPr txBox="1"/>
          <p:nvPr/>
        </p:nvSpPr>
        <p:spPr>
          <a:xfrm>
            <a:off x="17410175" y="8699408"/>
            <a:ext cx="4518255" cy="821955"/>
          </a:xfrm>
          <a:prstGeom prst="rect">
            <a:avLst/>
          </a:prstGeom>
          <a:noFill/>
        </p:spPr>
        <p:txBody>
          <a:bodyPr wrap="square">
            <a:spAutoFit/>
          </a:bodyPr>
          <a:lstStyle/>
          <a:p>
            <a:r>
              <a:rPr lang="en-US" altLang="ja-JP" sz="4748" noProof="1">
                <a:solidFill>
                  <a:srgbClr val="FFFF00"/>
                </a:solidFill>
              </a:rPr>
              <a:t>Sensitivity study</a:t>
            </a:r>
          </a:p>
        </p:txBody>
      </p:sp>
      <p:sp>
        <p:nvSpPr>
          <p:cNvPr id="152" name="テキスト ボックス 151">
            <a:extLst>
              <a:ext uri="{FF2B5EF4-FFF2-40B4-BE49-F238E27FC236}">
                <a16:creationId xmlns:a16="http://schemas.microsoft.com/office/drawing/2014/main" id="{17E20202-0900-1C51-32E0-AC492BA1EDE6}"/>
              </a:ext>
            </a:extLst>
          </p:cNvPr>
          <p:cNvSpPr txBox="1"/>
          <p:nvPr/>
        </p:nvSpPr>
        <p:spPr>
          <a:xfrm>
            <a:off x="17425343" y="18210265"/>
            <a:ext cx="6428076" cy="821955"/>
          </a:xfrm>
          <a:prstGeom prst="rect">
            <a:avLst/>
          </a:prstGeom>
          <a:noFill/>
        </p:spPr>
        <p:txBody>
          <a:bodyPr wrap="square">
            <a:spAutoFit/>
          </a:bodyPr>
          <a:lstStyle/>
          <a:p>
            <a:r>
              <a:rPr lang="en-US" altLang="ja-JP" sz="4748" noProof="1">
                <a:solidFill>
                  <a:srgbClr val="FFFF00"/>
                </a:solidFill>
              </a:rPr>
              <a:t>Permeability Prediction</a:t>
            </a:r>
            <a:endParaRPr lang="ja-JP" altLang="en-US" sz="4748" dirty="0">
              <a:solidFill>
                <a:srgbClr val="FFFF00"/>
              </a:solidFill>
            </a:endParaRPr>
          </a:p>
        </p:txBody>
      </p:sp>
      <p:sp>
        <p:nvSpPr>
          <p:cNvPr id="170" name="テキスト ボックス 169">
            <a:extLst>
              <a:ext uri="{FF2B5EF4-FFF2-40B4-BE49-F238E27FC236}">
                <a16:creationId xmlns:a16="http://schemas.microsoft.com/office/drawing/2014/main" id="{3A63AE19-9EFD-B798-6B0F-C30B1C8C2102}"/>
              </a:ext>
            </a:extLst>
          </p:cNvPr>
          <p:cNvSpPr txBox="1"/>
          <p:nvPr/>
        </p:nvSpPr>
        <p:spPr>
          <a:xfrm>
            <a:off x="17134319" y="29087751"/>
            <a:ext cx="14324402" cy="3785652"/>
          </a:xfrm>
          <a:prstGeom prst="rect">
            <a:avLst/>
          </a:prstGeom>
          <a:noFill/>
        </p:spPr>
        <p:txBody>
          <a:bodyPr wrap="square">
            <a:spAutoFit/>
          </a:bodyPr>
          <a:lstStyle/>
          <a:p>
            <a:pPr marL="457200" lvl="0" indent="-457200" algn="just">
              <a:buFont typeface="+mj-lt"/>
              <a:buAutoNum type="arabicPeriod"/>
            </a:pPr>
            <a:r>
              <a:rPr lang="en-US" altLang="ja-JP" sz="2400" kern="100" noProof="1">
                <a:solidFill>
                  <a:schemeClr val="bg1"/>
                </a:solidFill>
                <a:latin typeface="Roboto" panose="02000000000000000000" pitchFamily="2" charset="0"/>
                <a:ea typeface="Meiryo UI" panose="020B0604030504040204" pitchFamily="50" charset="-128"/>
                <a:cs typeface="Roboto" panose="02000000000000000000" pitchFamily="2" charset="0"/>
              </a:rPr>
              <a:t>The synthetic DRP model using ellipsoid model, which reflect aspect ratio of particle shape, was able to estimate the permeability better compared to a sphere model.</a:t>
            </a:r>
          </a:p>
          <a:p>
            <a:pPr marL="457200" lvl="0" indent="-457200" algn="just">
              <a:buFont typeface="+mj-lt"/>
              <a:buAutoNum type="arabicPeriod"/>
            </a:pPr>
            <a:r>
              <a:rPr lang="en-US" altLang="ja-JP" sz="2400" kern="100" noProof="1">
                <a:solidFill>
                  <a:schemeClr val="bg1"/>
                </a:solidFill>
                <a:latin typeface="Roboto" panose="02000000000000000000" pitchFamily="2" charset="0"/>
                <a:ea typeface="Meiryo UI" panose="020B0604030504040204" pitchFamily="50" charset="-128"/>
                <a:cs typeface="Roboto" panose="02000000000000000000" pitchFamily="2" charset="0"/>
              </a:rPr>
              <a:t>It is recommended to use high-resolution particle size distribution as an input data of the synthetic DRP model.</a:t>
            </a:r>
          </a:p>
          <a:p>
            <a:pPr marL="457200" lvl="0" indent="-457200" algn="just">
              <a:buFont typeface="+mj-lt"/>
              <a:buAutoNum type="arabicPeriod"/>
            </a:pPr>
            <a:r>
              <a:rPr lang="en-US" altLang="ja-JP" sz="2400" kern="100" noProof="1">
                <a:solidFill>
                  <a:schemeClr val="bg1"/>
                </a:solidFill>
                <a:latin typeface="Roboto" panose="02000000000000000000" pitchFamily="2" charset="0"/>
                <a:ea typeface="Meiryo UI" panose="020B0604030504040204" pitchFamily="50" charset="-128"/>
                <a:cs typeface="Roboto" panose="02000000000000000000" pitchFamily="2" charset="0"/>
              </a:rPr>
              <a:t>The sensitivity study confirmed the influence of aspect ratio and circularity on permeability.</a:t>
            </a:r>
          </a:p>
          <a:p>
            <a:pPr marL="971550" lvl="1" indent="-514350" algn="just">
              <a:buFont typeface="+mj-lt"/>
              <a:buAutoNum type="romanUcPeriod"/>
            </a:pPr>
            <a:r>
              <a:rPr lang="en-US" altLang="ja-JP" sz="2400" kern="100" noProof="1">
                <a:solidFill>
                  <a:schemeClr val="bg1"/>
                </a:solidFill>
                <a:latin typeface="Roboto" panose="02000000000000000000" pitchFamily="2" charset="0"/>
                <a:ea typeface="Meiryo UI" panose="020B0604030504040204" pitchFamily="50" charset="-128"/>
                <a:cs typeface="Roboto" panose="02000000000000000000" pitchFamily="2" charset="0"/>
              </a:rPr>
              <a:t>The rate of increase in permeability to porosity was higher in case of lower aspect ratio</a:t>
            </a:r>
          </a:p>
          <a:p>
            <a:pPr marL="971550" lvl="1" indent="-514350" algn="just">
              <a:buFont typeface="+mj-lt"/>
              <a:buAutoNum type="romanUcPeriod"/>
            </a:pPr>
            <a:r>
              <a:rPr lang="en-US" altLang="ja-JP" sz="2400" kern="100" noProof="1">
                <a:solidFill>
                  <a:schemeClr val="bg1"/>
                </a:solidFill>
                <a:latin typeface="Roboto" panose="02000000000000000000" pitchFamily="2" charset="0"/>
                <a:ea typeface="Meiryo UI" panose="020B0604030504040204" pitchFamily="50" charset="-128"/>
                <a:cs typeface="Roboto" panose="02000000000000000000" pitchFamily="2" charset="0"/>
              </a:rPr>
              <a:t>The increase of permeability to increase of porosity tended to slow down. However, the relationship was not as clear as the aspect ratio.</a:t>
            </a:r>
          </a:p>
          <a:p>
            <a:pPr marL="457200" lvl="0" indent="-457200" algn="just">
              <a:buFont typeface="+mj-lt"/>
              <a:buAutoNum type="arabicPeriod"/>
            </a:pPr>
            <a:r>
              <a:rPr lang="en-US" altLang="ja-JP" sz="2400" kern="100" noProof="1">
                <a:solidFill>
                  <a:schemeClr val="bg1"/>
                </a:solidFill>
                <a:latin typeface="Roboto" panose="02000000000000000000" pitchFamily="2" charset="0"/>
                <a:ea typeface="Meiryo UI" panose="020B0604030504040204" pitchFamily="50" charset="-128"/>
                <a:cs typeface="Roboto" panose="02000000000000000000" pitchFamily="2" charset="0"/>
              </a:rPr>
              <a:t>The synthetic DRP model using ellipsoid model and high-resolution particle size distribution was successfully estimated the permeability of unconsolidated sandstone</a:t>
            </a:r>
          </a:p>
        </p:txBody>
      </p:sp>
      <p:sp>
        <p:nvSpPr>
          <p:cNvPr id="14" name="テキスト ボックス 13">
            <a:extLst>
              <a:ext uri="{FF2B5EF4-FFF2-40B4-BE49-F238E27FC236}">
                <a16:creationId xmlns:a16="http://schemas.microsoft.com/office/drawing/2014/main" id="{8BC6E4E4-5B3E-67FF-263F-A53A22374309}"/>
              </a:ext>
            </a:extLst>
          </p:cNvPr>
          <p:cNvSpPr txBox="1"/>
          <p:nvPr/>
        </p:nvSpPr>
        <p:spPr>
          <a:xfrm>
            <a:off x="5850152" y="19337900"/>
            <a:ext cx="3697738" cy="395757"/>
          </a:xfrm>
          <a:prstGeom prst="rect">
            <a:avLst/>
          </a:prstGeom>
          <a:noFill/>
        </p:spPr>
        <p:txBody>
          <a:bodyPr wrap="square">
            <a:spAutoFit/>
          </a:bodyPr>
          <a:lstStyle/>
          <a:p>
            <a:pPr algn="l"/>
            <a:r>
              <a:rPr lang="en-US" altLang="ja-JP" sz="1978" b="1" noProof="1">
                <a:solidFill>
                  <a:srgbClr val="FFFF00"/>
                </a:solidFill>
                <a:latin typeface="Roboto" panose="02000000000000000000" pitchFamily="2" charset="0"/>
              </a:rPr>
              <a:t>Image of synsetic DRP model</a:t>
            </a:r>
            <a:endParaRPr kumimoji="1" lang="ja-JP" altLang="en-US" sz="1978" b="1" dirty="0">
              <a:solidFill>
                <a:srgbClr val="FFFF00"/>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E6A60C5-9050-E706-9ADC-B89E64460F32}"/>
              </a:ext>
            </a:extLst>
          </p:cNvPr>
          <p:cNvSpPr txBox="1"/>
          <p:nvPr/>
        </p:nvSpPr>
        <p:spPr>
          <a:xfrm>
            <a:off x="6499596" y="42357662"/>
            <a:ext cx="3310298" cy="395757"/>
          </a:xfrm>
          <a:prstGeom prst="rect">
            <a:avLst/>
          </a:prstGeom>
          <a:noFill/>
        </p:spPr>
        <p:txBody>
          <a:bodyPr wrap="square">
            <a:spAutoFit/>
          </a:bodyPr>
          <a:lstStyle/>
          <a:p>
            <a:r>
              <a:rPr kumimoji="1" lang="en-US" altLang="ja-JP" sz="1978" b="1" noProof="1">
                <a:solidFill>
                  <a:srgbClr val="FFFF00"/>
                </a:solidFill>
                <a:latin typeface="Roboto" panose="02000000000000000000" pitchFamily="2" charset="0"/>
                <a:ea typeface="Roboto" panose="02000000000000000000" pitchFamily="2" charset="0"/>
                <a:cs typeface="Roboto" panose="02000000000000000000" pitchFamily="2" charset="0"/>
              </a:rPr>
              <a:t>Image of particle models </a:t>
            </a:r>
            <a:endParaRPr lang="ja-JP" altLang="en-US" sz="1978" dirty="0">
              <a:solidFill>
                <a:srgbClr val="FFFF00"/>
              </a:solidFill>
              <a:latin typeface="Roboto" panose="02000000000000000000" pitchFamily="2" charset="0"/>
              <a:cs typeface="Roboto" panose="02000000000000000000" pitchFamily="2" charset="0"/>
            </a:endParaRPr>
          </a:p>
        </p:txBody>
      </p:sp>
      <p:sp>
        <p:nvSpPr>
          <p:cNvPr id="21" name="テキスト ボックス 20">
            <a:extLst>
              <a:ext uri="{FF2B5EF4-FFF2-40B4-BE49-F238E27FC236}">
                <a16:creationId xmlns:a16="http://schemas.microsoft.com/office/drawing/2014/main" id="{B6FFF92B-4380-07B6-AB0B-500D1AEB33FA}"/>
              </a:ext>
            </a:extLst>
          </p:cNvPr>
          <p:cNvSpPr txBox="1"/>
          <p:nvPr/>
        </p:nvSpPr>
        <p:spPr>
          <a:xfrm>
            <a:off x="17190884" y="10583724"/>
            <a:ext cx="4796482" cy="2308324"/>
          </a:xfrm>
          <a:prstGeom prst="rect">
            <a:avLst/>
          </a:prstGeom>
          <a:noFill/>
        </p:spPr>
        <p:txBody>
          <a:bodyPr wrap="square">
            <a:spAutoFit/>
          </a:bodyPr>
          <a:lstStyle/>
          <a:p>
            <a:pPr algn="just"/>
            <a:r>
              <a:rPr lang="en-US" altLang="ja-JP" sz="2400" noProof="1">
                <a:solidFill>
                  <a:schemeClr val="bg1"/>
                </a:solidFill>
                <a:latin typeface="Roboto" panose="02000000000000000000" pitchFamily="2" charset="0"/>
                <a:cs typeface="Roboto" panose="02000000000000000000" pitchFamily="2" charset="0"/>
              </a:rPr>
              <a:t>15 ellipsoid models were created by changing aspect ratio from 0.3 to 1.0. It was found that the rate of increase in permeability to porosity was higher in case of lower aspect ratio.</a:t>
            </a:r>
            <a:endParaRPr lang="ja-JP" altLang="en-US" sz="2400" noProof="1">
              <a:solidFill>
                <a:schemeClr val="bg1"/>
              </a:solidFill>
              <a:latin typeface="Roboto" panose="02000000000000000000" pitchFamily="2" charset="0"/>
              <a:cs typeface="Roboto" panose="02000000000000000000" pitchFamily="2" charset="0"/>
            </a:endParaRPr>
          </a:p>
        </p:txBody>
      </p:sp>
      <p:sp>
        <p:nvSpPr>
          <p:cNvPr id="25" name="テキスト ボックス 24">
            <a:extLst>
              <a:ext uri="{FF2B5EF4-FFF2-40B4-BE49-F238E27FC236}">
                <a16:creationId xmlns:a16="http://schemas.microsoft.com/office/drawing/2014/main" id="{4510D50A-76C8-ACFB-7C29-CD9AEF4B30DE}"/>
              </a:ext>
            </a:extLst>
          </p:cNvPr>
          <p:cNvSpPr txBox="1"/>
          <p:nvPr/>
        </p:nvSpPr>
        <p:spPr>
          <a:xfrm>
            <a:off x="17199160" y="10157176"/>
            <a:ext cx="1883160" cy="461665"/>
          </a:xfrm>
          <a:prstGeom prst="rect">
            <a:avLst/>
          </a:prstGeom>
          <a:noFill/>
        </p:spPr>
        <p:txBody>
          <a:bodyPr wrap="square">
            <a:spAutoFit/>
          </a:bodyPr>
          <a:lstStyle/>
          <a:p>
            <a:r>
              <a:rPr lang="en-US" altLang="ja-JP" sz="2400" b="1" u="sng" noProof="1">
                <a:solidFill>
                  <a:schemeClr val="bg1"/>
                </a:solidFill>
                <a:latin typeface="Roboto" panose="02000000000000000000" pitchFamily="2" charset="0"/>
                <a:ea typeface="Roboto" panose="02000000000000000000" pitchFamily="2" charset="0"/>
                <a:cs typeface="Roboto" panose="02000000000000000000" pitchFamily="2" charset="0"/>
              </a:rPr>
              <a:t>A</a:t>
            </a:r>
            <a:r>
              <a:rPr lang="ja-JP" altLang="en-US" sz="2400" b="1" u="sng" noProof="1">
                <a:solidFill>
                  <a:schemeClr val="bg1"/>
                </a:solidFill>
                <a:latin typeface="Roboto" panose="02000000000000000000" pitchFamily="2" charset="0"/>
                <a:cs typeface="Roboto" panose="02000000000000000000" pitchFamily="2" charset="0"/>
              </a:rPr>
              <a:t>spect ratio</a:t>
            </a:r>
            <a:endParaRPr lang="ja-JP" altLang="en-US" sz="2400" b="1" u="sng" dirty="0">
              <a:solidFill>
                <a:schemeClr val="bg1"/>
              </a:solidFill>
              <a:latin typeface="Roboto" panose="02000000000000000000" pitchFamily="2" charset="0"/>
              <a:cs typeface="Roboto" panose="02000000000000000000" pitchFamily="2" charset="0"/>
            </a:endParaRPr>
          </a:p>
        </p:txBody>
      </p:sp>
      <p:sp>
        <p:nvSpPr>
          <p:cNvPr id="27" name="テキスト ボックス 26">
            <a:extLst>
              <a:ext uri="{FF2B5EF4-FFF2-40B4-BE49-F238E27FC236}">
                <a16:creationId xmlns:a16="http://schemas.microsoft.com/office/drawing/2014/main" id="{80C35355-89DE-5880-891B-7494CC2AFFE6}"/>
              </a:ext>
            </a:extLst>
          </p:cNvPr>
          <p:cNvSpPr txBox="1"/>
          <p:nvPr/>
        </p:nvSpPr>
        <p:spPr>
          <a:xfrm>
            <a:off x="22211809" y="10187760"/>
            <a:ext cx="1758713" cy="461665"/>
          </a:xfrm>
          <a:prstGeom prst="rect">
            <a:avLst/>
          </a:prstGeom>
          <a:noFill/>
        </p:spPr>
        <p:txBody>
          <a:bodyPr wrap="square">
            <a:spAutoFit/>
          </a:bodyPr>
          <a:lstStyle/>
          <a:p>
            <a:r>
              <a:rPr lang="en-US" altLang="ja-JP" sz="2400" b="1" u="sng" noProof="1">
                <a:solidFill>
                  <a:schemeClr val="bg1"/>
                </a:solidFill>
                <a:latin typeface="Roboto" panose="02000000000000000000" pitchFamily="2" charset="0"/>
                <a:ea typeface="Roboto" panose="02000000000000000000" pitchFamily="2" charset="0"/>
                <a:cs typeface="Roboto" panose="02000000000000000000" pitchFamily="2" charset="0"/>
              </a:rPr>
              <a:t>C</a:t>
            </a:r>
            <a:r>
              <a:rPr lang="ja-JP" altLang="en-US" sz="2400" b="1" u="sng" noProof="1">
                <a:solidFill>
                  <a:schemeClr val="bg1"/>
                </a:solidFill>
                <a:latin typeface="Roboto" panose="02000000000000000000" pitchFamily="2" charset="0"/>
                <a:cs typeface="Roboto" panose="02000000000000000000" pitchFamily="2" charset="0"/>
              </a:rPr>
              <a:t>ircularity</a:t>
            </a:r>
            <a:endParaRPr lang="ja-JP" altLang="en-US" sz="2400" b="1" u="sng" dirty="0">
              <a:solidFill>
                <a:schemeClr val="bg1"/>
              </a:solidFill>
              <a:latin typeface="Roboto" panose="02000000000000000000" pitchFamily="2" charset="0"/>
              <a:cs typeface="Roboto" panose="02000000000000000000" pitchFamily="2" charset="0"/>
            </a:endParaRPr>
          </a:p>
        </p:txBody>
      </p:sp>
      <p:pic>
        <p:nvPicPr>
          <p:cNvPr id="32" name="図 31">
            <a:extLst>
              <a:ext uri="{FF2B5EF4-FFF2-40B4-BE49-F238E27FC236}">
                <a16:creationId xmlns:a16="http://schemas.microsoft.com/office/drawing/2014/main" id="{64C05109-3634-49B8-D6B6-91D700084D9A}"/>
              </a:ext>
            </a:extLst>
          </p:cNvPr>
          <p:cNvPicPr>
            <a:picLocks noChangeAspect="1"/>
          </p:cNvPicPr>
          <p:nvPr/>
        </p:nvPicPr>
        <p:blipFill>
          <a:blip r:embed="rId31"/>
          <a:stretch>
            <a:fillRect/>
          </a:stretch>
        </p:blipFill>
        <p:spPr>
          <a:xfrm>
            <a:off x="13043209" y="17036412"/>
            <a:ext cx="1757330" cy="2072990"/>
          </a:xfrm>
          <a:prstGeom prst="rect">
            <a:avLst/>
          </a:prstGeom>
          <a:solidFill>
            <a:schemeClr val="accent4">
              <a:lumMod val="20000"/>
              <a:lumOff val="80000"/>
            </a:schemeClr>
          </a:solidFill>
        </p:spPr>
      </p:pic>
      <p:sp>
        <p:nvSpPr>
          <p:cNvPr id="47" name="テキスト ボックス 46">
            <a:extLst>
              <a:ext uri="{FF2B5EF4-FFF2-40B4-BE49-F238E27FC236}">
                <a16:creationId xmlns:a16="http://schemas.microsoft.com/office/drawing/2014/main" id="{AC5E8832-D037-AE61-8654-44FDADFE3F57}"/>
              </a:ext>
            </a:extLst>
          </p:cNvPr>
          <p:cNvSpPr txBox="1"/>
          <p:nvPr/>
        </p:nvSpPr>
        <p:spPr>
          <a:xfrm>
            <a:off x="16959852" y="33795289"/>
            <a:ext cx="14621711" cy="9140964"/>
          </a:xfrm>
          <a:prstGeom prst="rect">
            <a:avLst/>
          </a:prstGeom>
          <a:noFill/>
        </p:spPr>
        <p:txBody>
          <a:bodyPr wrap="square">
            <a:spAutoFit/>
          </a:bodyPr>
          <a:lstStyle/>
          <a:p>
            <a:pPr marL="339162" indent="-339162" algn="just">
              <a:buFont typeface="+mj-lt"/>
              <a:buAutoNum type="arabicPeriod"/>
            </a:pPr>
            <a:r>
              <a:rPr lang="ja-JP" altLang="en-US"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土質試験の方法と解説　第</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6</a:t>
            </a:r>
            <a:r>
              <a:rPr lang="ja-JP" altLang="en-US"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編　透水試験・圧密試験　第一回改訂版　社団法人　地盤工学会　平成１３年６月１５日訂正第</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4</a:t>
            </a:r>
            <a:r>
              <a:rPr lang="ja-JP" altLang="en-US"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刷</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Kohno, I.,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Nishigaki</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M., 1982, Some aspects of laboratory permeability test, Soils and foundations. Vol.22, No.4 pp.181-190.</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Blunt, M. J., 2017, MULTIPHASE FLOW IN PERMEABLE MEDIA. Cambridge University Press, pp. 500.</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Bear, J., 1972, Dynamics of Fluids in Porous Media. Dover publications. pp. 757.</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Core Laboratories, inc.  1973, A Course in the fundamentals of core analysis.</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Saxena, N.,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Hows</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 Hofmann, R.,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Alpak</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F. O., Freeman, J., Hunter, S., Appel, M., 2017, Imaging and computational considerations for image computed permeability: Operating envelope of Digital Rock Physics. Advances in Water Resources. 116, 127-144.</a:t>
            </a:r>
          </a:p>
          <a:p>
            <a:pPr marL="339162" indent="-339162" algn="just">
              <a:buFont typeface="+mj-lt"/>
              <a:buAutoNum type="arabicPeriod"/>
            </a:pP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Hilfer</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R., Lemmer, A., 2015, Differential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porosimetry</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and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permeametry</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for random porous media. Physical Review E, 92(1), 018805</a:t>
            </a:r>
          </a:p>
          <a:p>
            <a:pPr marL="339162" indent="-339162" algn="just">
              <a:buFont typeface="+mj-lt"/>
              <a:buAutoNum type="arabicPeriod"/>
            </a:pP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Gresina</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F., Farkas, B., Fabian, S. A.,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Szalai</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Z., Varga, G., 2023, Morphological analysis of mineral grains from different sedimentary environments using automated static image analysis. Sedimentary Geology, 455, 106479.</a:t>
            </a:r>
          </a:p>
          <a:p>
            <a:pPr marL="339162" indent="-339162" algn="just">
              <a:buFont typeface="+mj-lt"/>
              <a:buAutoNum type="arabicPeriod"/>
            </a:pP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Mitsunashi</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T., Yamauchi, Y., 1988, Tectonic evolution of the sedimentary basin of the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Kazusa</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Group, Kanto District, Japan, The memoirs of the geological society of Japan, 30, 67-75</a:t>
            </a:r>
            <a:r>
              <a:rPr lang="ja-JP" altLang="en-US"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a:t>
            </a:r>
          </a:p>
          <a:p>
            <a:pPr marL="339162" indent="-339162" algn="just">
              <a:buFont typeface="+mj-lt"/>
              <a:buAutoNum type="arabicPeriod"/>
            </a:pP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Andrä</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H.,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Combaret</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N.,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Dvorkin</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J., Glatt, E., Han, J., Kabel, M.,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Keehm</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Y.,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Krzikalla</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F., Lee, M., Madonna, C., Marsh, M., Mukerji, T.,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Saenger</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E. H., Sain, R., Saxena, N., Ricker, S.,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Wiegmann</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 Zhan, X., 2013 Digital rock physics benchmarks—part II: Computing effective properties. Computers &amp; Geosciences. 50, 33-43.</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Lander, R. H., Cook, J. E.,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Guilkey</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J.,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Kerimov</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Bonnell</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L. M. and Goodwin, L. B., 2023, Digital rock advances from a material point method approach for simulation of frame moduli and a sedimentary petrology-inspired method for creation of synthetic samples through simulation of deposition and diagenesis. Geophysics, 89, Issue 1.</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Small-Scale Reconsolidation Studies.</a:t>
            </a:r>
            <a:r>
              <a:rPr lang="ja-JP" altLang="en-US"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Joint research report with GEOCOSM.</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Feng G., Saman, A, A., 2019, An Experimental Investigation of Flow Regimes in Imbibition and Drainage Using a Microfluidic Platform. Energies, 2019, 12, 1390.</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Al Ibrahim, M. A.,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Kerimov</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 Mukerji, T. and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Mavko</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G., 2018,</a:t>
            </a:r>
            <a:r>
              <a:rPr lang="ja-JP" altLang="en-US"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Particula: A simulator tool for computational rock physics of granular media. Geophysics, 84, Issue 3.</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Larry W. L., 1989, Enhanced Oil Recovery.</a:t>
            </a:r>
            <a:r>
              <a:rPr lang="ja-JP" altLang="en-US"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Prentice-Hall, Inc.</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Takahashi, T., Tanaka, S., 2013, Study on rock physical interpretation of geophysical data foe geotechnical applications (Part VII) – Estimation of permeability of soils and rocks with geophysical data-,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Fukada</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geological institute annual report, No.14, p. 165- 172.</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Jin, G.,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Patzek</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T. W., and Silin, D. B., 2003, Physics-based reconstruction of sedimentary rocks. SPE 83587, presented at SPE Western Regional/AAPG Pacific Section Joint Meeting, Long Beach, California, USA.</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Jin, G.,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Patzek</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T. W., and Silin, D. B., 2004, Direct prediction of the absolute permeability of unconsolidated and consolidated reservoir rock. SPE 90084, presented at SPE Annual Technical Conference and Exhibition Meeting, Houston, Texas, USA.</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Jin, G., Torres-</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Verdín</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C.,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Radaelli</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F., and Rossi, E., 2007, Experimental validation of pore-level calculations of static and dynamic petrophysical properties of clastic rocks. SPE 109547, presented at SPE Annual Technical Conference and Exhibition Meeting, Anaheim, California, USA.</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Jin, G., Torres-</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Verdín</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C., and Lan, C., 2009, Pore-level study of grain-shape effects on petrophysical properties of porous media. Paper TTT, presented at the SPWLA 50th Annual Logging Symposium held in The Woodlands, Texas, USA.</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Jin, G., Lan, C.,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Kopal</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M., Shao, W., and Chen, S., 2011, Predicting formation permeability from rock models constructed using log and/or geological data. Paper EE, presented at SPWLA 52nd Annual Logging Symposium held in Colorado Springs, Colorado, USA.</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Jin, G.,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Manakov</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A., Chen, J., and Zhang, J., 2012, Capillary pressure prediction from rock models reconstructed using well log data. SPE 159761, presented at the SPE Annual Technical Conference and Exhibition held in San Antonio, Texas, USA.</a:t>
            </a:r>
          </a:p>
          <a:p>
            <a:pPr marL="339162" indent="-339162" algn="just">
              <a:buFont typeface="+mj-lt"/>
              <a:buAutoNum type="arabicPeriod"/>
            </a:pP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Jianghui</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W., </a:t>
            </a:r>
            <a:r>
              <a:rPr lang="en-US" altLang="ja-JP" sz="1400" b="1" kern="100" dirty="0" err="1">
                <a:solidFill>
                  <a:schemeClr val="bg1"/>
                </a:solidFill>
                <a:latin typeface="Meiryo UI" panose="020B0604030504040204" pitchFamily="50" charset="-128"/>
                <a:ea typeface="Meiryo UI" panose="020B0604030504040204" pitchFamily="50" charset="-128"/>
                <a:cs typeface="Arial" panose="020B0604020202020204" pitchFamily="34" charset="0"/>
              </a:rPr>
              <a:t>Guodong</a:t>
            </a: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 J., Tom, B., Rex, S., Alberto, M., and Angelia, G., Enhancing Petrophysical Property Prediction from Well Logs Using Digital Rock Physics Technique - Case Study of a North Sea Sandstone Reservoir. SPE-177525-MS, presented at the Abu Dhabi International Petroleum Exhibition and Conference held in Abu Dhabi, UAE, 9–12 November 2015.</a:t>
            </a:r>
          </a:p>
          <a:p>
            <a:pPr marL="339162" indent="-339162" algn="just">
              <a:buFont typeface="+mj-lt"/>
              <a:buAutoNum type="arabicPeriod"/>
            </a:pPr>
            <a:r>
              <a:rPr lang="en-US" altLang="ja-JP" sz="1400" b="1" kern="100" dirty="0">
                <a:solidFill>
                  <a:schemeClr val="bg1"/>
                </a:solidFill>
                <a:latin typeface="Meiryo UI" panose="020B0604030504040204" pitchFamily="50" charset="-128"/>
                <a:ea typeface="Meiryo UI" panose="020B0604030504040204" pitchFamily="50" charset="-128"/>
                <a:cs typeface="Arial" panose="020B0604020202020204" pitchFamily="34" charset="0"/>
              </a:rPr>
              <a:t>Carman, P. C., 1937, FLUID FLOW THROUGH GRANULAR BEDS. TRANS. INSTN CHEM. ENGRS, Vol. 15.</a:t>
            </a:r>
          </a:p>
        </p:txBody>
      </p:sp>
      <p:sp>
        <p:nvSpPr>
          <p:cNvPr id="167" name="吹き出し: 角を丸めた四角形 166">
            <a:extLst>
              <a:ext uri="{FF2B5EF4-FFF2-40B4-BE49-F238E27FC236}">
                <a16:creationId xmlns:a16="http://schemas.microsoft.com/office/drawing/2014/main" id="{E1E077A1-7F75-C4B1-27FE-BEECD0E6E4D1}"/>
              </a:ext>
            </a:extLst>
          </p:cNvPr>
          <p:cNvSpPr/>
          <p:nvPr/>
        </p:nvSpPr>
        <p:spPr>
          <a:xfrm>
            <a:off x="22477561" y="22732019"/>
            <a:ext cx="843134" cy="394543"/>
          </a:xfrm>
          <a:prstGeom prst="wedgeRoundRectCallout">
            <a:avLst>
              <a:gd name="adj1" fmla="val 83152"/>
              <a:gd name="adj2" fmla="val -18039"/>
              <a:gd name="adj3" fmla="val 16667"/>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583" noProof="1">
                <a:solidFill>
                  <a:schemeClr val="tx1"/>
                </a:solidFill>
              </a:rPr>
              <a:t>Sphere</a:t>
            </a:r>
            <a:endParaRPr lang="en-GB" sz="1583" dirty="0">
              <a:solidFill>
                <a:schemeClr val="tx1"/>
              </a:solidFill>
            </a:endParaRPr>
          </a:p>
        </p:txBody>
      </p:sp>
      <p:sp>
        <p:nvSpPr>
          <p:cNvPr id="168" name="吹き出し: 角を丸めた四角形 167">
            <a:extLst>
              <a:ext uri="{FF2B5EF4-FFF2-40B4-BE49-F238E27FC236}">
                <a16:creationId xmlns:a16="http://schemas.microsoft.com/office/drawing/2014/main" id="{87D408E1-9C4D-26C0-4A65-E7C7D98C3241}"/>
              </a:ext>
            </a:extLst>
          </p:cNvPr>
          <p:cNvSpPr/>
          <p:nvPr/>
        </p:nvSpPr>
        <p:spPr>
          <a:xfrm>
            <a:off x="24284863" y="23743161"/>
            <a:ext cx="1313759" cy="394543"/>
          </a:xfrm>
          <a:prstGeom prst="wedgeRoundRectCallout">
            <a:avLst>
              <a:gd name="adj1" fmla="val -81522"/>
              <a:gd name="adj2" fmla="val -56246"/>
              <a:gd name="adj3" fmla="val 16667"/>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583" noProof="1">
                <a:solidFill>
                  <a:schemeClr val="tx1"/>
                </a:solidFill>
              </a:rPr>
              <a:t>Ellipsoid</a:t>
            </a:r>
            <a:endParaRPr lang="en-GB" sz="1583" dirty="0">
              <a:solidFill>
                <a:schemeClr val="tx1"/>
              </a:solidFill>
            </a:endParaRPr>
          </a:p>
        </p:txBody>
      </p:sp>
      <p:sp>
        <p:nvSpPr>
          <p:cNvPr id="52" name="矢印: 下 51">
            <a:extLst>
              <a:ext uri="{FF2B5EF4-FFF2-40B4-BE49-F238E27FC236}">
                <a16:creationId xmlns:a16="http://schemas.microsoft.com/office/drawing/2014/main" id="{19F1A4A5-2914-8415-6C4F-478A51F96721}"/>
              </a:ext>
            </a:extLst>
          </p:cNvPr>
          <p:cNvSpPr/>
          <p:nvPr/>
        </p:nvSpPr>
        <p:spPr>
          <a:xfrm>
            <a:off x="23676828" y="22958764"/>
            <a:ext cx="288012" cy="381049"/>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sz="1424"/>
          </a:p>
        </p:txBody>
      </p:sp>
      <p:sp>
        <p:nvSpPr>
          <p:cNvPr id="19" name="テキスト ボックス 18">
            <a:extLst>
              <a:ext uri="{FF2B5EF4-FFF2-40B4-BE49-F238E27FC236}">
                <a16:creationId xmlns:a16="http://schemas.microsoft.com/office/drawing/2014/main" id="{07C7E41B-24A0-7946-382B-28BA81AED0B8}"/>
              </a:ext>
            </a:extLst>
          </p:cNvPr>
          <p:cNvSpPr txBox="1"/>
          <p:nvPr/>
        </p:nvSpPr>
        <p:spPr>
          <a:xfrm>
            <a:off x="8578449" y="4267493"/>
            <a:ext cx="18517659" cy="1796124"/>
          </a:xfrm>
          <a:prstGeom prst="rect">
            <a:avLst/>
          </a:prstGeom>
          <a:blipFill>
            <a:blip r:embed="rId32"/>
            <a:tile tx="0" ty="0" sx="100000" sy="100000" flip="none" algn="tl"/>
          </a:blipFill>
        </p:spPr>
        <p:txBody>
          <a:bodyPr wrap="square">
            <a:spAutoFit/>
          </a:bodyPr>
          <a:lstStyle/>
          <a:p>
            <a:pPr algn="just"/>
            <a:r>
              <a:rPr lang="en-US" altLang="ja-JP" sz="2769" kern="100" dirty="0">
                <a:latin typeface="Roboto" panose="02000000000000000000" pitchFamily="2" charset="0"/>
                <a:ea typeface="Roboto" panose="02000000000000000000" pitchFamily="2" charset="0"/>
                <a:cs typeface="Roboto" panose="02000000000000000000" pitchFamily="2" charset="0"/>
              </a:rPr>
              <a:t>Katsumo Takabayashi</a:t>
            </a:r>
            <a:r>
              <a:rPr lang="en-US" altLang="ja-JP" sz="2769" kern="100" baseline="30000" dirty="0">
                <a:latin typeface="Roboto" panose="02000000000000000000" pitchFamily="2" charset="0"/>
                <a:ea typeface="Roboto" panose="02000000000000000000" pitchFamily="2" charset="0"/>
                <a:cs typeface="Roboto" panose="02000000000000000000" pitchFamily="2" charset="0"/>
              </a:rPr>
              <a:t>#1</a:t>
            </a:r>
            <a:endParaRPr lang="ja-JP" altLang="ja-JP" sz="2769" kern="100" dirty="0">
              <a:latin typeface="Roboto" panose="02000000000000000000" pitchFamily="2" charset="0"/>
              <a:ea typeface="游明朝" panose="02020400000000000000" pitchFamily="18" charset="-128"/>
              <a:cs typeface="Roboto" panose="02000000000000000000" pitchFamily="2" charset="0"/>
            </a:endParaRPr>
          </a:p>
          <a:p>
            <a:pPr algn="just"/>
            <a:r>
              <a:rPr lang="en-US" altLang="ja-JP" sz="2769" kern="100" dirty="0">
                <a:latin typeface="Roboto" panose="02000000000000000000" pitchFamily="2" charset="0"/>
                <a:ea typeface="Roboto" panose="02000000000000000000" pitchFamily="2" charset="0"/>
                <a:cs typeface="Roboto" panose="02000000000000000000" pitchFamily="2" charset="0"/>
              </a:rPr>
              <a:t>Yasutaka Iijima</a:t>
            </a:r>
            <a:r>
              <a:rPr lang="en-US" altLang="ja-JP" sz="2769" kern="100" baseline="30000" dirty="0">
                <a:latin typeface="Roboto" panose="02000000000000000000" pitchFamily="2" charset="0"/>
                <a:ea typeface="Roboto" panose="02000000000000000000" pitchFamily="2" charset="0"/>
                <a:cs typeface="Roboto" panose="02000000000000000000" pitchFamily="2" charset="0"/>
              </a:rPr>
              <a:t>#2</a:t>
            </a:r>
            <a:endParaRPr lang="ja-JP" altLang="ja-JP" sz="2769" kern="100" dirty="0">
              <a:latin typeface="Roboto" panose="02000000000000000000" pitchFamily="2" charset="0"/>
              <a:ea typeface="游明朝" panose="02020400000000000000" pitchFamily="18" charset="-128"/>
              <a:cs typeface="Roboto" panose="02000000000000000000" pitchFamily="2" charset="0"/>
            </a:endParaRPr>
          </a:p>
          <a:p>
            <a:pPr algn="just"/>
            <a:r>
              <a:rPr lang="en-US" altLang="ja-JP" sz="2769" kern="100" baseline="30000" dirty="0">
                <a:latin typeface="Roboto" panose="02000000000000000000" pitchFamily="2" charset="0"/>
                <a:ea typeface="Roboto" panose="02000000000000000000" pitchFamily="2" charset="0"/>
                <a:cs typeface="Roboto" panose="02000000000000000000" pitchFamily="2" charset="0"/>
              </a:rPr>
              <a:t>#1</a:t>
            </a:r>
            <a:r>
              <a:rPr lang="en-US" altLang="ja-JP" sz="2769" kern="100" dirty="0">
                <a:latin typeface="Roboto" panose="02000000000000000000" pitchFamily="2" charset="0"/>
                <a:ea typeface="Roboto" panose="02000000000000000000" pitchFamily="2" charset="0"/>
                <a:cs typeface="Roboto" panose="02000000000000000000" pitchFamily="2" charset="0"/>
              </a:rPr>
              <a:t>INPEX CORPORATION,</a:t>
            </a:r>
            <a:r>
              <a:rPr lang="ja-JP" altLang="en-US" sz="2769" kern="100" dirty="0">
                <a:latin typeface="Roboto" panose="02000000000000000000" pitchFamily="2" charset="0"/>
                <a:ea typeface="游明朝" panose="02020400000000000000" pitchFamily="18" charset="-128"/>
                <a:cs typeface="Roboto" panose="02000000000000000000" pitchFamily="2" charset="0"/>
              </a:rPr>
              <a:t> </a:t>
            </a:r>
            <a:r>
              <a:rPr lang="en-US" altLang="ja-JP" sz="2769" kern="100" dirty="0">
                <a:latin typeface="Roboto" panose="02000000000000000000" pitchFamily="2" charset="0"/>
                <a:ea typeface="Roboto" panose="02000000000000000000" pitchFamily="2" charset="0"/>
                <a:cs typeface="Roboto" panose="02000000000000000000" pitchFamily="2" charset="0"/>
              </a:rPr>
              <a:t>Reservoir &amp; Production Group, Subsurface Development Unit, Technical Headquarters</a:t>
            </a:r>
          </a:p>
          <a:p>
            <a:pPr algn="just"/>
            <a:r>
              <a:rPr lang="en-US" altLang="ja-JP" sz="2769" kern="100" baseline="30000" dirty="0">
                <a:latin typeface="Roboto" panose="02000000000000000000" pitchFamily="2" charset="0"/>
                <a:ea typeface="Roboto" panose="02000000000000000000" pitchFamily="2" charset="0"/>
                <a:cs typeface="Roboto" panose="02000000000000000000" pitchFamily="2" charset="0"/>
              </a:rPr>
              <a:t>#2</a:t>
            </a:r>
            <a:r>
              <a:rPr lang="en-US" altLang="ja-JP" sz="2769" kern="100" dirty="0">
                <a:latin typeface="Roboto" panose="02000000000000000000" pitchFamily="2" charset="0"/>
                <a:ea typeface="Roboto" panose="02000000000000000000" pitchFamily="2" charset="0"/>
                <a:cs typeface="Roboto" panose="02000000000000000000" pitchFamily="2" charset="0"/>
              </a:rPr>
              <a:t>INPEX CORPORATION, CO2 Storage Group, Research Unit, Technical Division</a:t>
            </a:r>
            <a:endParaRPr lang="ja-JP" altLang="ja-JP" sz="2769" kern="100" dirty="0">
              <a:latin typeface="Roboto" panose="02000000000000000000" pitchFamily="2" charset="0"/>
              <a:ea typeface="游明朝" panose="02020400000000000000" pitchFamily="18" charset="-128"/>
              <a:cs typeface="Roboto" panose="02000000000000000000" pitchFamily="2" charset="0"/>
            </a:endParaRPr>
          </a:p>
        </p:txBody>
      </p:sp>
      <p:sp>
        <p:nvSpPr>
          <p:cNvPr id="54" name="テキスト ボックス 53">
            <a:extLst>
              <a:ext uri="{FF2B5EF4-FFF2-40B4-BE49-F238E27FC236}">
                <a16:creationId xmlns:a16="http://schemas.microsoft.com/office/drawing/2014/main" id="{8DBCDE06-CF23-46A1-2529-CED35A7C0BA0}"/>
              </a:ext>
            </a:extLst>
          </p:cNvPr>
          <p:cNvSpPr txBox="1"/>
          <p:nvPr/>
        </p:nvSpPr>
        <p:spPr>
          <a:xfrm>
            <a:off x="18976025" y="13352633"/>
            <a:ext cx="1565267" cy="395757"/>
          </a:xfrm>
          <a:prstGeom prst="rect">
            <a:avLst/>
          </a:prstGeom>
          <a:noFill/>
        </p:spPr>
        <p:txBody>
          <a:bodyPr wrap="square">
            <a:spAutoFit/>
          </a:bodyPr>
          <a:lstStyle/>
          <a:p>
            <a:r>
              <a:rPr lang="en-US" altLang="ja-JP" sz="1978" b="1" kern="100" noProof="1">
                <a:solidFill>
                  <a:srgbClr val="000000"/>
                </a:solidFill>
                <a:latin typeface="Roboto" panose="02000000000000000000" pitchFamily="2" charset="0"/>
                <a:ea typeface="Roboto" panose="02000000000000000000" pitchFamily="2" charset="0"/>
                <a:cs typeface="Roboto" panose="02000000000000000000" pitchFamily="2" charset="0"/>
              </a:rPr>
              <a:t>Aspect ratio</a:t>
            </a:r>
          </a:p>
        </p:txBody>
      </p:sp>
      <p:sp>
        <p:nvSpPr>
          <p:cNvPr id="57" name="テキスト ボックス 56">
            <a:extLst>
              <a:ext uri="{FF2B5EF4-FFF2-40B4-BE49-F238E27FC236}">
                <a16:creationId xmlns:a16="http://schemas.microsoft.com/office/drawing/2014/main" id="{8D807072-C325-EA3E-636C-30853179C544}"/>
              </a:ext>
            </a:extLst>
          </p:cNvPr>
          <p:cNvSpPr txBox="1"/>
          <p:nvPr/>
        </p:nvSpPr>
        <p:spPr>
          <a:xfrm>
            <a:off x="24190431" y="14706586"/>
            <a:ext cx="1364211" cy="395757"/>
          </a:xfrm>
          <a:prstGeom prst="rect">
            <a:avLst/>
          </a:prstGeom>
          <a:noFill/>
        </p:spPr>
        <p:txBody>
          <a:bodyPr wrap="square">
            <a:spAutoFit/>
          </a:bodyPr>
          <a:lstStyle/>
          <a:p>
            <a:r>
              <a:rPr lang="en-US" altLang="ja-JP" sz="1978" b="1" kern="100" noProof="1">
                <a:solidFill>
                  <a:srgbClr val="000000"/>
                </a:solidFill>
                <a:latin typeface="Roboto" panose="02000000000000000000" pitchFamily="2" charset="0"/>
                <a:ea typeface="Roboto" panose="02000000000000000000" pitchFamily="2" charset="0"/>
                <a:cs typeface="Roboto" panose="02000000000000000000" pitchFamily="2" charset="0"/>
              </a:rPr>
              <a:t>Circularity</a:t>
            </a:r>
          </a:p>
        </p:txBody>
      </p:sp>
      <p:cxnSp>
        <p:nvCxnSpPr>
          <p:cNvPr id="72" name="直線コネクタ 71">
            <a:extLst>
              <a:ext uri="{FF2B5EF4-FFF2-40B4-BE49-F238E27FC236}">
                <a16:creationId xmlns:a16="http://schemas.microsoft.com/office/drawing/2014/main" id="{02925F64-732D-5C38-EA02-E77E1FB94654}"/>
              </a:ext>
            </a:extLst>
          </p:cNvPr>
          <p:cNvCxnSpPr>
            <a:cxnSpLocks/>
          </p:cNvCxnSpPr>
          <p:nvPr/>
        </p:nvCxnSpPr>
        <p:spPr>
          <a:xfrm flipH="1">
            <a:off x="19221824" y="13533710"/>
            <a:ext cx="2702136" cy="16943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3" name="直線コネクタ 72">
            <a:extLst>
              <a:ext uri="{FF2B5EF4-FFF2-40B4-BE49-F238E27FC236}">
                <a16:creationId xmlns:a16="http://schemas.microsoft.com/office/drawing/2014/main" id="{2FCF34CE-ACC4-34BF-D651-0DC14A2C2CCE}"/>
              </a:ext>
            </a:extLst>
          </p:cNvPr>
          <p:cNvCxnSpPr>
            <a:cxnSpLocks/>
          </p:cNvCxnSpPr>
          <p:nvPr/>
        </p:nvCxnSpPr>
        <p:spPr>
          <a:xfrm flipH="1">
            <a:off x="19184163" y="13808683"/>
            <a:ext cx="2862275" cy="157003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8" name="直線コネクタ 77">
            <a:extLst>
              <a:ext uri="{FF2B5EF4-FFF2-40B4-BE49-F238E27FC236}">
                <a16:creationId xmlns:a16="http://schemas.microsoft.com/office/drawing/2014/main" id="{2CD0D86B-9C28-5AD6-4404-C6D38EBCC73D}"/>
              </a:ext>
            </a:extLst>
          </p:cNvPr>
          <p:cNvCxnSpPr>
            <a:cxnSpLocks/>
          </p:cNvCxnSpPr>
          <p:nvPr/>
        </p:nvCxnSpPr>
        <p:spPr>
          <a:xfrm flipH="1">
            <a:off x="19661894" y="13941770"/>
            <a:ext cx="2422230" cy="1231619"/>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92" name="直線コネクタ 91">
            <a:extLst>
              <a:ext uri="{FF2B5EF4-FFF2-40B4-BE49-F238E27FC236}">
                <a16:creationId xmlns:a16="http://schemas.microsoft.com/office/drawing/2014/main" id="{53038173-FE81-FA02-684F-5155DAA4A833}"/>
              </a:ext>
            </a:extLst>
          </p:cNvPr>
          <p:cNvCxnSpPr>
            <a:cxnSpLocks/>
          </p:cNvCxnSpPr>
          <p:nvPr/>
        </p:nvCxnSpPr>
        <p:spPr>
          <a:xfrm flipH="1">
            <a:off x="19396652" y="14198877"/>
            <a:ext cx="2696446" cy="1193442"/>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06" name="直線コネクタ 105">
            <a:extLst>
              <a:ext uri="{FF2B5EF4-FFF2-40B4-BE49-F238E27FC236}">
                <a16:creationId xmlns:a16="http://schemas.microsoft.com/office/drawing/2014/main" id="{B193629F-0257-FA51-1EDC-8CC34D0F468E}"/>
              </a:ext>
            </a:extLst>
          </p:cNvPr>
          <p:cNvCxnSpPr>
            <a:cxnSpLocks/>
          </p:cNvCxnSpPr>
          <p:nvPr/>
        </p:nvCxnSpPr>
        <p:spPr>
          <a:xfrm flipH="1">
            <a:off x="19396651" y="14629070"/>
            <a:ext cx="2678051" cy="798661"/>
          </a:xfrm>
          <a:prstGeom prst="line">
            <a:avLst/>
          </a:prstGeom>
          <a:ln/>
        </p:spPr>
        <p:style>
          <a:lnRef idx="2">
            <a:schemeClr val="accent6"/>
          </a:lnRef>
          <a:fillRef idx="0">
            <a:schemeClr val="accent6"/>
          </a:fillRef>
          <a:effectRef idx="1">
            <a:schemeClr val="accent6"/>
          </a:effectRef>
          <a:fontRef idx="minor">
            <a:schemeClr val="tx1"/>
          </a:fontRef>
        </p:style>
      </p:cxnSp>
      <p:sp>
        <p:nvSpPr>
          <p:cNvPr id="118" name="矢印: 右カーブ 117">
            <a:extLst>
              <a:ext uri="{FF2B5EF4-FFF2-40B4-BE49-F238E27FC236}">
                <a16:creationId xmlns:a16="http://schemas.microsoft.com/office/drawing/2014/main" id="{959D50E8-E181-7E01-8660-376E5BD908EE}"/>
              </a:ext>
            </a:extLst>
          </p:cNvPr>
          <p:cNvSpPr/>
          <p:nvPr/>
        </p:nvSpPr>
        <p:spPr>
          <a:xfrm rot="9718943">
            <a:off x="21765927" y="13609704"/>
            <a:ext cx="327332" cy="102555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4">
              <a:solidFill>
                <a:schemeClr val="tx1"/>
              </a:solidFill>
            </a:endParaRPr>
          </a:p>
        </p:txBody>
      </p:sp>
      <p:sp>
        <p:nvSpPr>
          <p:cNvPr id="136" name="四角形: 角を丸くする 135">
            <a:extLst>
              <a:ext uri="{FF2B5EF4-FFF2-40B4-BE49-F238E27FC236}">
                <a16:creationId xmlns:a16="http://schemas.microsoft.com/office/drawing/2014/main" id="{4930FA38-5277-87ED-6DB8-10BBDBD4BCC7}"/>
              </a:ext>
            </a:extLst>
          </p:cNvPr>
          <p:cNvSpPr/>
          <p:nvPr/>
        </p:nvSpPr>
        <p:spPr>
          <a:xfrm>
            <a:off x="1111722" y="26800635"/>
            <a:ext cx="14604871" cy="6728658"/>
          </a:xfrm>
          <a:prstGeom prst="roundRect">
            <a:avLst/>
          </a:prstGeom>
          <a:no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sz="1424" dirty="0">
              <a:solidFill>
                <a:schemeClr val="bg1"/>
              </a:solidFill>
            </a:endParaRPr>
          </a:p>
        </p:txBody>
      </p:sp>
      <p:sp>
        <p:nvSpPr>
          <p:cNvPr id="138" name="テキスト ボックス 137">
            <a:extLst>
              <a:ext uri="{FF2B5EF4-FFF2-40B4-BE49-F238E27FC236}">
                <a16:creationId xmlns:a16="http://schemas.microsoft.com/office/drawing/2014/main" id="{16C53E87-3DC8-3645-4FB6-83978AF4BFB6}"/>
              </a:ext>
            </a:extLst>
          </p:cNvPr>
          <p:cNvSpPr txBox="1"/>
          <p:nvPr/>
        </p:nvSpPr>
        <p:spPr>
          <a:xfrm>
            <a:off x="980989" y="26753130"/>
            <a:ext cx="12225920" cy="821955"/>
          </a:xfrm>
          <a:prstGeom prst="rect">
            <a:avLst/>
          </a:prstGeom>
          <a:noFill/>
        </p:spPr>
        <p:txBody>
          <a:bodyPr wrap="square">
            <a:spAutoFit/>
          </a:bodyPr>
          <a:lstStyle/>
          <a:p>
            <a:r>
              <a:rPr lang="ja-JP" altLang="en-US" sz="4748" noProof="1">
                <a:solidFill>
                  <a:srgbClr val="FFFF00"/>
                </a:solidFill>
              </a:rPr>
              <a:t>Influence of particle size distribution </a:t>
            </a:r>
            <a:r>
              <a:rPr lang="en-US" altLang="ja-JP" sz="4748" noProof="1">
                <a:solidFill>
                  <a:srgbClr val="FFFF00"/>
                </a:solidFill>
              </a:rPr>
              <a:t>(PSD)</a:t>
            </a:r>
            <a:endParaRPr lang="ja-JP" altLang="en-US" sz="4748" noProof="1">
              <a:solidFill>
                <a:srgbClr val="FFFF00"/>
              </a:solidFill>
            </a:endParaRPr>
          </a:p>
        </p:txBody>
      </p:sp>
      <p:sp>
        <p:nvSpPr>
          <p:cNvPr id="145" name="テキスト ボックス 144">
            <a:extLst>
              <a:ext uri="{FF2B5EF4-FFF2-40B4-BE49-F238E27FC236}">
                <a16:creationId xmlns:a16="http://schemas.microsoft.com/office/drawing/2014/main" id="{EF7F69C8-CB06-E41D-6281-CA933017C2C9}"/>
              </a:ext>
            </a:extLst>
          </p:cNvPr>
          <p:cNvSpPr txBox="1"/>
          <p:nvPr/>
        </p:nvSpPr>
        <p:spPr>
          <a:xfrm>
            <a:off x="859614" y="27439078"/>
            <a:ext cx="14661630" cy="4524315"/>
          </a:xfrm>
          <a:prstGeom prst="rect">
            <a:avLst/>
          </a:prstGeom>
          <a:noFill/>
        </p:spPr>
        <p:txBody>
          <a:bodyPr wrap="square">
            <a:spAutoFit/>
          </a:bodyPr>
          <a:lstStyle/>
          <a:p>
            <a:pPr algn="just"/>
            <a:r>
              <a:rPr lang="en-US" altLang="ja-JP" sz="2400" noProof="1">
                <a:solidFill>
                  <a:schemeClr val="bg1"/>
                </a:solidFill>
                <a:latin typeface="Roboto" panose="02000000000000000000" pitchFamily="2" charset="0"/>
                <a:cs typeface="Roboto" panose="02000000000000000000" pitchFamily="2" charset="0"/>
              </a:rPr>
              <a:t>Three methods were compared to examine the impact of difference in measurement method for particle size distribution. </a:t>
            </a:r>
          </a:p>
          <a:p>
            <a:pPr algn="just"/>
            <a:r>
              <a:rPr lang="en-US" altLang="ja-JP" sz="2400" noProof="1">
                <a:solidFill>
                  <a:schemeClr val="bg1"/>
                </a:solidFill>
                <a:latin typeface="Roboto" panose="02000000000000000000" pitchFamily="2" charset="0"/>
                <a:cs typeface="Roboto" panose="02000000000000000000" pitchFamily="2" charset="0"/>
              </a:rPr>
              <a:t>  -Sieve :The measurement result by sieve method.</a:t>
            </a:r>
          </a:p>
          <a:p>
            <a:pPr algn="just"/>
            <a:r>
              <a:rPr lang="en-US" altLang="ja-JP" sz="2400" noProof="1">
                <a:solidFill>
                  <a:schemeClr val="bg1"/>
                </a:solidFill>
                <a:latin typeface="Roboto" panose="02000000000000000000" pitchFamily="2" charset="0"/>
                <a:cs typeface="Roboto" panose="02000000000000000000" pitchFamily="2" charset="0"/>
              </a:rPr>
              <a:t>  -LD1 : The measurement result by laser diffraction particle size analyzer which fine particles of 62 μm or less were ignored.</a:t>
            </a:r>
          </a:p>
          <a:p>
            <a:pPr algn="just"/>
            <a:r>
              <a:rPr lang="en-US" altLang="ja-JP" sz="2400" noProof="1">
                <a:solidFill>
                  <a:schemeClr val="bg1"/>
                </a:solidFill>
                <a:latin typeface="Roboto" panose="02000000000000000000" pitchFamily="2" charset="0"/>
                <a:cs typeface="Roboto" panose="02000000000000000000" pitchFamily="2" charset="0"/>
              </a:rPr>
              <a:t>  -LD2:  The measurement result by laser diffraction particle size analyzer.</a:t>
            </a:r>
          </a:p>
          <a:p>
            <a:pPr algn="just"/>
            <a:r>
              <a:rPr lang="en-US" altLang="ja-JP" sz="2400" noProof="1">
                <a:solidFill>
                  <a:schemeClr val="bg1"/>
                </a:solidFill>
                <a:latin typeface="Roboto" panose="02000000000000000000" pitchFamily="2" charset="0"/>
                <a:cs typeface="Roboto" panose="02000000000000000000" pitchFamily="2" charset="0"/>
              </a:rPr>
              <a:t>Results of comparison were as follows:</a:t>
            </a:r>
          </a:p>
          <a:p>
            <a:pPr algn="just"/>
            <a:r>
              <a:rPr lang="en-US" altLang="ja-JP" sz="2400" noProof="1">
                <a:solidFill>
                  <a:schemeClr val="bg1"/>
                </a:solidFill>
                <a:latin typeface="Roboto" panose="02000000000000000000" pitchFamily="2" charset="0"/>
                <a:cs typeface="Roboto" panose="02000000000000000000" pitchFamily="2" charset="0"/>
              </a:rPr>
              <a:t>1.The permeability estimated with LD1 and LD2 were lower than that of Sieve. </a:t>
            </a:r>
          </a:p>
          <a:p>
            <a:pPr algn="just"/>
            <a:r>
              <a:rPr lang="en-US" altLang="ja-JP" sz="2400" noProof="1">
                <a:solidFill>
                  <a:schemeClr val="bg1"/>
                </a:solidFill>
                <a:latin typeface="Roboto" panose="02000000000000000000" pitchFamily="2" charset="0"/>
                <a:cs typeface="Roboto" panose="02000000000000000000" pitchFamily="2" charset="0"/>
              </a:rPr>
              <a:t>2. Comparing LD1 and LD2, the permeability of LD1 show large variety than that of LD2, while both models showed almost same relationship between permeability and porosity.</a:t>
            </a:r>
          </a:p>
          <a:p>
            <a:pPr algn="just"/>
            <a:r>
              <a:rPr lang="en-US" altLang="ja-JP" sz="2400" noProof="1">
                <a:solidFill>
                  <a:schemeClr val="bg1"/>
                </a:solidFill>
                <a:latin typeface="Roboto" panose="02000000000000000000" pitchFamily="2" charset="0"/>
                <a:cs typeface="Roboto" panose="02000000000000000000" pitchFamily="2" charset="0"/>
              </a:rPr>
              <a:t>From these results, high-resolution particle size distribution, which is obtained through laser diffraction particle size analyzer, is recommended as a input for synthetic DRP model.</a:t>
            </a:r>
          </a:p>
        </p:txBody>
      </p:sp>
      <p:sp>
        <p:nvSpPr>
          <p:cNvPr id="147" name="テキスト ボックス 146">
            <a:extLst>
              <a:ext uri="{FF2B5EF4-FFF2-40B4-BE49-F238E27FC236}">
                <a16:creationId xmlns:a16="http://schemas.microsoft.com/office/drawing/2014/main" id="{E4E1C573-43C0-5F47-4EF9-87ECD07D0221}"/>
              </a:ext>
            </a:extLst>
          </p:cNvPr>
          <p:cNvSpPr txBox="1"/>
          <p:nvPr/>
        </p:nvSpPr>
        <p:spPr>
          <a:xfrm>
            <a:off x="1884112" y="42245661"/>
            <a:ext cx="3082319" cy="700184"/>
          </a:xfrm>
          <a:prstGeom prst="rect">
            <a:avLst/>
          </a:prstGeom>
          <a:noFill/>
        </p:spPr>
        <p:txBody>
          <a:bodyPr wrap="square">
            <a:spAutoFit/>
          </a:bodyPr>
          <a:lstStyle/>
          <a:p>
            <a:r>
              <a:rPr kumimoji="1" lang="en-US" altLang="ja-JP" sz="1978" b="1" noProof="1">
                <a:solidFill>
                  <a:srgbClr val="FFFF00"/>
                </a:solidFill>
                <a:latin typeface="Roboto" panose="02000000000000000000" pitchFamily="2" charset="0"/>
                <a:ea typeface="Roboto" panose="02000000000000000000" pitchFamily="2" charset="0"/>
                <a:cs typeface="Roboto" panose="02000000000000000000" pitchFamily="2" charset="0"/>
              </a:rPr>
              <a:t>Grain Shape information for each particle models</a:t>
            </a:r>
            <a:endParaRPr lang="ja-JP" altLang="en-US" sz="1978" dirty="0">
              <a:solidFill>
                <a:srgbClr val="FFFF00"/>
              </a:solidFill>
              <a:latin typeface="Roboto" panose="02000000000000000000" pitchFamily="2" charset="0"/>
              <a:cs typeface="Roboto" panose="02000000000000000000" pitchFamily="2" charset="0"/>
            </a:endParaRPr>
          </a:p>
        </p:txBody>
      </p:sp>
      <p:sp>
        <p:nvSpPr>
          <p:cNvPr id="153" name="正方形/長方形 152">
            <a:extLst>
              <a:ext uri="{FF2B5EF4-FFF2-40B4-BE49-F238E27FC236}">
                <a16:creationId xmlns:a16="http://schemas.microsoft.com/office/drawing/2014/main" id="{7E5892BC-926E-0917-43E2-5F75211F3058}"/>
              </a:ext>
            </a:extLst>
          </p:cNvPr>
          <p:cNvSpPr/>
          <p:nvPr/>
        </p:nvSpPr>
        <p:spPr>
          <a:xfrm>
            <a:off x="18362687" y="13463920"/>
            <a:ext cx="613337" cy="170996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4"/>
          </a:p>
        </p:txBody>
      </p:sp>
      <p:sp>
        <p:nvSpPr>
          <p:cNvPr id="155" name="正方形/長方形 154">
            <a:extLst>
              <a:ext uri="{FF2B5EF4-FFF2-40B4-BE49-F238E27FC236}">
                <a16:creationId xmlns:a16="http://schemas.microsoft.com/office/drawing/2014/main" id="{B03E05F4-0071-ED1D-32A9-DACC2263C0E0}"/>
              </a:ext>
            </a:extLst>
          </p:cNvPr>
          <p:cNvSpPr/>
          <p:nvPr/>
        </p:nvSpPr>
        <p:spPr>
          <a:xfrm>
            <a:off x="24189350" y="15032636"/>
            <a:ext cx="7080155" cy="143266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24"/>
          </a:p>
        </p:txBody>
      </p:sp>
      <p:sp>
        <p:nvSpPr>
          <p:cNvPr id="159" name="テキスト ボックス 158">
            <a:extLst>
              <a:ext uri="{FF2B5EF4-FFF2-40B4-BE49-F238E27FC236}">
                <a16:creationId xmlns:a16="http://schemas.microsoft.com/office/drawing/2014/main" id="{01526B71-ACC2-FFF8-D64B-A3606330B57C}"/>
              </a:ext>
            </a:extLst>
          </p:cNvPr>
          <p:cNvSpPr txBox="1"/>
          <p:nvPr/>
        </p:nvSpPr>
        <p:spPr>
          <a:xfrm>
            <a:off x="895329" y="37694069"/>
            <a:ext cx="8457273" cy="3416320"/>
          </a:xfrm>
          <a:prstGeom prst="rect">
            <a:avLst/>
          </a:prstGeom>
          <a:noFill/>
        </p:spPr>
        <p:txBody>
          <a:bodyPr wrap="square">
            <a:spAutoFit/>
          </a:bodyPr>
          <a:lstStyle/>
          <a:p>
            <a:pPr marL="339162" indent="-339162" algn="just">
              <a:buFont typeface="Wingdings" panose="05000000000000000000" pitchFamily="2" charset="2"/>
              <a:buChar char="u"/>
            </a:pPr>
            <a:r>
              <a:rPr lang="en-US" altLang="ja-JP" sz="2400" dirty="0">
                <a:solidFill>
                  <a:schemeClr val="bg1"/>
                </a:solidFill>
                <a:latin typeface="Roboto" panose="02000000000000000000" pitchFamily="2" charset="0"/>
                <a:ea typeface="Roboto" panose="02000000000000000000" pitchFamily="2" charset="0"/>
                <a:cs typeface="Roboto" panose="02000000000000000000" pitchFamily="2" charset="0"/>
              </a:rPr>
              <a:t>Results of comparison for three synthetic DRP models were as follows:</a:t>
            </a:r>
          </a:p>
          <a:p>
            <a:pPr marL="457200" indent="-457200" algn="just">
              <a:buFont typeface="+mj-lt"/>
              <a:buAutoNum type="arabicPeriod"/>
            </a:pPr>
            <a:r>
              <a:rPr lang="en-US" altLang="ja-JP" sz="2400" dirty="0">
                <a:solidFill>
                  <a:schemeClr val="bg1"/>
                </a:solidFill>
                <a:latin typeface="Roboto" panose="02000000000000000000" pitchFamily="2" charset="0"/>
                <a:ea typeface="Roboto" panose="02000000000000000000" pitchFamily="2" charset="0"/>
                <a:cs typeface="Roboto" panose="02000000000000000000" pitchFamily="2" charset="0"/>
              </a:rPr>
              <a:t>All synthetic DRP models tend to calculate higher permeability than the micro-CT image based DRP model.</a:t>
            </a:r>
          </a:p>
          <a:p>
            <a:pPr marL="457200" indent="-457200" algn="just">
              <a:buFont typeface="+mj-lt"/>
              <a:buAutoNum type="arabicPeriod"/>
            </a:pPr>
            <a:r>
              <a:rPr lang="en-US" altLang="ja-JP" sz="2400" dirty="0">
                <a:solidFill>
                  <a:schemeClr val="bg1"/>
                </a:solidFill>
                <a:latin typeface="Roboto" panose="02000000000000000000" pitchFamily="2" charset="0"/>
                <a:ea typeface="Roboto" panose="02000000000000000000" pitchFamily="2" charset="0"/>
                <a:cs typeface="Roboto" panose="02000000000000000000" pitchFamily="2" charset="0"/>
              </a:rPr>
              <a:t>Sphere model estimates higher permeability than other synthetic DRP models.</a:t>
            </a:r>
          </a:p>
          <a:p>
            <a:pPr marL="457200" indent="-457200" algn="just">
              <a:buFont typeface="+mj-lt"/>
              <a:buAutoNum type="arabicPeriod"/>
            </a:pPr>
            <a:r>
              <a:rPr lang="en-US" altLang="ja-JP" sz="2400" dirty="0">
                <a:solidFill>
                  <a:schemeClr val="bg1"/>
                </a:solidFill>
                <a:latin typeface="Roboto" panose="02000000000000000000" pitchFamily="2" charset="0"/>
                <a:ea typeface="Roboto" panose="02000000000000000000" pitchFamily="2" charset="0"/>
                <a:cs typeface="Roboto" panose="02000000000000000000" pitchFamily="2" charset="0"/>
              </a:rPr>
              <a:t>Ellipsoid and NISP models show similar permeabilities.</a:t>
            </a:r>
          </a:p>
          <a:p>
            <a:pPr algn="just"/>
            <a:r>
              <a:rPr lang="en-US" altLang="ja-JP" sz="2400" dirty="0">
                <a:solidFill>
                  <a:schemeClr val="bg1"/>
                </a:solidFill>
                <a:latin typeface="Roboto" panose="02000000000000000000" pitchFamily="2" charset="0"/>
                <a:ea typeface="Roboto" panose="02000000000000000000" pitchFamily="2" charset="0"/>
                <a:cs typeface="Roboto" panose="02000000000000000000" pitchFamily="2" charset="0"/>
              </a:rPr>
              <a:t>These comparisons suggests that the aspect ratio has the great impact on the permeability.</a:t>
            </a:r>
          </a:p>
        </p:txBody>
      </p:sp>
      <p:sp>
        <p:nvSpPr>
          <p:cNvPr id="60" name="テキスト ボックス 59">
            <a:extLst>
              <a:ext uri="{FF2B5EF4-FFF2-40B4-BE49-F238E27FC236}">
                <a16:creationId xmlns:a16="http://schemas.microsoft.com/office/drawing/2014/main" id="{2F3638AA-CF0B-0BB4-622E-7B7C9834CDB0}"/>
              </a:ext>
            </a:extLst>
          </p:cNvPr>
          <p:cNvSpPr txBox="1"/>
          <p:nvPr/>
        </p:nvSpPr>
        <p:spPr>
          <a:xfrm>
            <a:off x="24404780" y="17409957"/>
            <a:ext cx="7080288" cy="395757"/>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Permeability and porosity due to difference in Circularity</a:t>
            </a:r>
          </a:p>
        </p:txBody>
      </p:sp>
      <p:sp>
        <p:nvSpPr>
          <p:cNvPr id="63" name="テキスト ボックス 62">
            <a:extLst>
              <a:ext uri="{FF2B5EF4-FFF2-40B4-BE49-F238E27FC236}">
                <a16:creationId xmlns:a16="http://schemas.microsoft.com/office/drawing/2014/main" id="{5FDEB467-27D3-13B8-CB92-8FCE32361AA8}"/>
              </a:ext>
            </a:extLst>
          </p:cNvPr>
          <p:cNvSpPr txBox="1"/>
          <p:nvPr/>
        </p:nvSpPr>
        <p:spPr>
          <a:xfrm>
            <a:off x="18473588" y="17058500"/>
            <a:ext cx="3841117" cy="700184"/>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Permeability and porosity </a:t>
            </a:r>
          </a:p>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due to difference in Aspect ratio </a:t>
            </a:r>
          </a:p>
        </p:txBody>
      </p:sp>
      <p:sp>
        <p:nvSpPr>
          <p:cNvPr id="67" name="テキスト ボックス 66">
            <a:extLst>
              <a:ext uri="{FF2B5EF4-FFF2-40B4-BE49-F238E27FC236}">
                <a16:creationId xmlns:a16="http://schemas.microsoft.com/office/drawing/2014/main" id="{0CC8460B-B58F-6FCB-78A8-0C30FB3E3253}"/>
              </a:ext>
            </a:extLst>
          </p:cNvPr>
          <p:cNvSpPr txBox="1"/>
          <p:nvPr/>
        </p:nvSpPr>
        <p:spPr>
          <a:xfrm>
            <a:off x="12230474" y="19324187"/>
            <a:ext cx="3210807" cy="395757"/>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DRP model(GeoDict)</a:t>
            </a:r>
          </a:p>
        </p:txBody>
      </p:sp>
      <p:sp>
        <p:nvSpPr>
          <p:cNvPr id="71" name="テキスト ボックス 70">
            <a:extLst>
              <a:ext uri="{FF2B5EF4-FFF2-40B4-BE49-F238E27FC236}">
                <a16:creationId xmlns:a16="http://schemas.microsoft.com/office/drawing/2014/main" id="{F821A739-BDD0-8972-6C99-C7E03823B749}"/>
              </a:ext>
            </a:extLst>
          </p:cNvPr>
          <p:cNvSpPr txBox="1"/>
          <p:nvPr/>
        </p:nvSpPr>
        <p:spPr>
          <a:xfrm>
            <a:off x="9318319" y="19361229"/>
            <a:ext cx="3210807" cy="395757"/>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DRP model(Paticula)</a:t>
            </a:r>
          </a:p>
        </p:txBody>
      </p:sp>
      <p:sp>
        <p:nvSpPr>
          <p:cNvPr id="74" name="テキスト ボックス 73">
            <a:extLst>
              <a:ext uri="{FF2B5EF4-FFF2-40B4-BE49-F238E27FC236}">
                <a16:creationId xmlns:a16="http://schemas.microsoft.com/office/drawing/2014/main" id="{2275AABF-D0F2-68F0-7A8B-AAF4C871BA62}"/>
              </a:ext>
            </a:extLst>
          </p:cNvPr>
          <p:cNvSpPr txBox="1"/>
          <p:nvPr/>
        </p:nvSpPr>
        <p:spPr>
          <a:xfrm>
            <a:off x="9447384" y="15521992"/>
            <a:ext cx="3210807" cy="1309039"/>
          </a:xfrm>
          <a:prstGeom prst="rect">
            <a:avLst/>
          </a:prstGeom>
          <a:noFill/>
          <a:ln w="38100"/>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The model is created by freely dropping particles.</a:t>
            </a:r>
          </a:p>
          <a:p>
            <a:r>
              <a:rPr lang="ja-JP" altLang="en-US"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a:t>
            </a:r>
            <a:r>
              <a:rPr lang="en-US" altLang="ja-JP" sz="1978" b="1" u="sng" kern="100" noProof="1">
                <a:solidFill>
                  <a:srgbClr val="FFFF00"/>
                </a:solidFill>
                <a:latin typeface="Roboto" panose="02000000000000000000" pitchFamily="2" charset="0"/>
                <a:ea typeface="Roboto" panose="02000000000000000000" pitchFamily="2" charset="0"/>
                <a:cs typeface="Roboto" panose="02000000000000000000" pitchFamily="2" charset="0"/>
              </a:rPr>
              <a:t>Porosity 27 ~ 33%</a:t>
            </a:r>
          </a:p>
          <a:p>
            <a:r>
              <a:rPr lang="ja-JP" altLang="en-US"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a:t>
            </a: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Results are qualitative</a:t>
            </a:r>
          </a:p>
        </p:txBody>
      </p:sp>
      <p:sp>
        <p:nvSpPr>
          <p:cNvPr id="75" name="テキスト ボックス 74">
            <a:extLst>
              <a:ext uri="{FF2B5EF4-FFF2-40B4-BE49-F238E27FC236}">
                <a16:creationId xmlns:a16="http://schemas.microsoft.com/office/drawing/2014/main" id="{6DA5EBA0-1285-F387-EAC9-CB30E743769A}"/>
              </a:ext>
            </a:extLst>
          </p:cNvPr>
          <p:cNvSpPr txBox="1"/>
          <p:nvPr/>
        </p:nvSpPr>
        <p:spPr>
          <a:xfrm>
            <a:off x="10922245" y="26123785"/>
            <a:ext cx="3210807" cy="395757"/>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Average particle shape</a:t>
            </a:r>
          </a:p>
        </p:txBody>
      </p:sp>
      <p:sp>
        <p:nvSpPr>
          <p:cNvPr id="77" name="テキスト ボックス 76">
            <a:extLst>
              <a:ext uri="{FF2B5EF4-FFF2-40B4-BE49-F238E27FC236}">
                <a16:creationId xmlns:a16="http://schemas.microsoft.com/office/drawing/2014/main" id="{1753CD36-34C1-65C0-7AC8-6AC1D65721BA}"/>
              </a:ext>
            </a:extLst>
          </p:cNvPr>
          <p:cNvSpPr txBox="1"/>
          <p:nvPr/>
        </p:nvSpPr>
        <p:spPr>
          <a:xfrm>
            <a:off x="9384863" y="34786042"/>
            <a:ext cx="6056419" cy="395757"/>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Permeability and porosity due to difference in PSD</a:t>
            </a:r>
          </a:p>
        </p:txBody>
      </p:sp>
      <p:sp>
        <p:nvSpPr>
          <p:cNvPr id="81" name="テキスト ボックス 80">
            <a:extLst>
              <a:ext uri="{FF2B5EF4-FFF2-40B4-BE49-F238E27FC236}">
                <a16:creationId xmlns:a16="http://schemas.microsoft.com/office/drawing/2014/main" id="{06839B70-A217-48AD-5FA3-6395440267B7}"/>
              </a:ext>
            </a:extLst>
          </p:cNvPr>
          <p:cNvSpPr txBox="1"/>
          <p:nvPr/>
        </p:nvSpPr>
        <p:spPr>
          <a:xfrm>
            <a:off x="3063983" y="34611475"/>
            <a:ext cx="5214256" cy="700184"/>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Particle size distribution used as input data of synthetic DRP model</a:t>
            </a:r>
          </a:p>
        </p:txBody>
      </p:sp>
      <p:sp>
        <p:nvSpPr>
          <p:cNvPr id="85" name="テキスト ボックス 84">
            <a:extLst>
              <a:ext uri="{FF2B5EF4-FFF2-40B4-BE49-F238E27FC236}">
                <a16:creationId xmlns:a16="http://schemas.microsoft.com/office/drawing/2014/main" id="{FCA7467D-F5D2-1B39-0EFA-1F180B32D1C9}"/>
              </a:ext>
            </a:extLst>
          </p:cNvPr>
          <p:cNvSpPr txBox="1"/>
          <p:nvPr/>
        </p:nvSpPr>
        <p:spPr>
          <a:xfrm>
            <a:off x="10697552" y="42140048"/>
            <a:ext cx="4491690" cy="700184"/>
          </a:xfrm>
          <a:prstGeom prst="rect">
            <a:avLst/>
          </a:prstGeom>
          <a:noFill/>
        </p:spPr>
        <p:txBody>
          <a:bodyPr wrap="square">
            <a:spAutoFit/>
          </a:bodyPr>
          <a:lstStyle/>
          <a:p>
            <a:pPr algn="ctr"/>
            <a:r>
              <a:rPr lang="en-US" altLang="ja-JP" sz="1978" b="1" kern="100" noProof="1">
                <a:solidFill>
                  <a:srgbClr val="FFFF00"/>
                </a:solidFill>
                <a:latin typeface="Roboto" panose="02000000000000000000" pitchFamily="2" charset="0"/>
                <a:ea typeface="Roboto" panose="02000000000000000000" pitchFamily="2" charset="0"/>
                <a:cs typeface="Roboto" panose="02000000000000000000" pitchFamily="2" charset="0"/>
              </a:rPr>
              <a:t>Permeability and porosity due to difference in Grain Shape </a:t>
            </a:r>
          </a:p>
        </p:txBody>
      </p:sp>
      <p:pic>
        <p:nvPicPr>
          <p:cNvPr id="116" name="図 115">
            <a:extLst>
              <a:ext uri="{FF2B5EF4-FFF2-40B4-BE49-F238E27FC236}">
                <a16:creationId xmlns:a16="http://schemas.microsoft.com/office/drawing/2014/main" id="{8B3A6F33-A45D-5C85-434B-F4D4F76F5C0D}"/>
              </a:ext>
            </a:extLst>
          </p:cNvPr>
          <p:cNvPicPr>
            <a:picLocks noChangeAspect="1"/>
          </p:cNvPicPr>
          <p:nvPr/>
        </p:nvPicPr>
        <p:blipFill>
          <a:blip r:embed="rId33"/>
          <a:stretch>
            <a:fillRect/>
          </a:stretch>
        </p:blipFill>
        <p:spPr>
          <a:xfrm>
            <a:off x="5926430" y="23615230"/>
            <a:ext cx="4052291" cy="2562230"/>
          </a:xfrm>
          <a:prstGeom prst="rect">
            <a:avLst/>
          </a:prstGeom>
        </p:spPr>
      </p:pic>
      <p:pic>
        <p:nvPicPr>
          <p:cNvPr id="124" name="図 123">
            <a:extLst>
              <a:ext uri="{FF2B5EF4-FFF2-40B4-BE49-F238E27FC236}">
                <a16:creationId xmlns:a16="http://schemas.microsoft.com/office/drawing/2014/main" id="{87A5CD94-3046-372C-4349-2E5155AE0B93}"/>
              </a:ext>
            </a:extLst>
          </p:cNvPr>
          <p:cNvPicPr>
            <a:picLocks noChangeAspect="1"/>
          </p:cNvPicPr>
          <p:nvPr/>
        </p:nvPicPr>
        <p:blipFill>
          <a:blip r:embed="rId34"/>
          <a:stretch>
            <a:fillRect/>
          </a:stretch>
        </p:blipFill>
        <p:spPr>
          <a:xfrm>
            <a:off x="9312453" y="37721387"/>
            <a:ext cx="6428188" cy="4413500"/>
          </a:xfrm>
          <a:prstGeom prst="rect">
            <a:avLst/>
          </a:prstGeom>
        </p:spPr>
      </p:pic>
      <p:pic>
        <p:nvPicPr>
          <p:cNvPr id="126" name="図 125">
            <a:extLst>
              <a:ext uri="{FF2B5EF4-FFF2-40B4-BE49-F238E27FC236}">
                <a16:creationId xmlns:a16="http://schemas.microsoft.com/office/drawing/2014/main" id="{89F1D3AB-FBE1-AAA4-44C4-CBD38D6E933D}"/>
              </a:ext>
            </a:extLst>
          </p:cNvPr>
          <p:cNvPicPr>
            <a:picLocks noChangeAspect="1"/>
          </p:cNvPicPr>
          <p:nvPr/>
        </p:nvPicPr>
        <p:blipFill>
          <a:blip r:embed="rId35"/>
          <a:stretch>
            <a:fillRect/>
          </a:stretch>
        </p:blipFill>
        <p:spPr>
          <a:xfrm>
            <a:off x="3442868" y="32023999"/>
            <a:ext cx="4168071" cy="2764242"/>
          </a:xfrm>
          <a:prstGeom prst="rect">
            <a:avLst/>
          </a:prstGeom>
        </p:spPr>
      </p:pic>
      <p:pic>
        <p:nvPicPr>
          <p:cNvPr id="129" name="図 128">
            <a:extLst>
              <a:ext uri="{FF2B5EF4-FFF2-40B4-BE49-F238E27FC236}">
                <a16:creationId xmlns:a16="http://schemas.microsoft.com/office/drawing/2014/main" id="{FEAFDFFA-7780-D919-E161-F666BF92DC44}"/>
              </a:ext>
            </a:extLst>
          </p:cNvPr>
          <p:cNvPicPr>
            <a:picLocks noChangeAspect="1"/>
          </p:cNvPicPr>
          <p:nvPr/>
        </p:nvPicPr>
        <p:blipFill>
          <a:blip r:embed="rId36"/>
          <a:stretch>
            <a:fillRect/>
          </a:stretch>
        </p:blipFill>
        <p:spPr>
          <a:xfrm>
            <a:off x="10104209" y="32093502"/>
            <a:ext cx="3955807" cy="2715999"/>
          </a:xfrm>
          <a:prstGeom prst="rect">
            <a:avLst/>
          </a:prstGeom>
        </p:spPr>
      </p:pic>
    </p:spTree>
    <p:extLst>
      <p:ext uri="{BB962C8B-B14F-4D97-AF65-F5344CB8AC3E}">
        <p14:creationId xmlns:p14="http://schemas.microsoft.com/office/powerpoint/2010/main" val="404308068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3425</TotalTime>
  <Words>2375</Words>
  <Application>Microsoft Office PowerPoint</Application>
  <PresentationFormat>Custom</PresentationFormat>
  <Paragraphs>127</Paragraphs>
  <Slides>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vt:i4>
      </vt:variant>
    </vt:vector>
  </HeadingPairs>
  <TitlesOfParts>
    <vt:vector size="15" baseType="lpstr">
      <vt:lpstr>Meiryo UI</vt:lpstr>
      <vt:lpstr>游ゴシック</vt:lpstr>
      <vt:lpstr>游ゴシック Light</vt:lpstr>
      <vt:lpstr>游明朝</vt:lpstr>
      <vt:lpstr>ADLaM Display</vt:lpstr>
      <vt:lpstr>Aptos</vt:lpstr>
      <vt:lpstr>Aptos Display</vt:lpstr>
      <vt:lpstr>Arial</vt:lpstr>
      <vt:lpstr>Cambria Math</vt:lpstr>
      <vt:lpstr>Roboto</vt:lpstr>
      <vt:lpstr>Roboto Light</vt:lpstr>
      <vt:lpstr>Wingdings</vt:lpstr>
      <vt:lpstr>デザインの設定</vt:lpstr>
      <vt:lpstr>Office テーマ</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TAKABAYASHI, Katsumo(RES)</dc:creator>
  <cp:lastModifiedBy>IIJIMA, Yasutaka</cp:lastModifiedBy>
  <cp:revision>17</cp:revision>
  <dcterms:created xsi:type="dcterms:W3CDTF">2025-03-18T07:56:55Z</dcterms:created>
  <dcterms:modified xsi:type="dcterms:W3CDTF">2025-05-13T09:17:54Z</dcterms:modified>
</cp:coreProperties>
</file>